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5"/>
    <p:sldMasterId id="2147483651" r:id="rId6"/>
    <p:sldMasterId id="2147483676" r:id="rId7"/>
    <p:sldMasterId id="2147483698" r:id="rId8"/>
    <p:sldMasterId id="2147483717" r:id="rId9"/>
  </p:sldMasterIdLst>
  <p:notesMasterIdLst>
    <p:notesMasterId r:id="rId18"/>
  </p:notesMasterIdLst>
  <p:handoutMasterIdLst>
    <p:handoutMasterId r:id="rId19"/>
  </p:handoutMasterIdLst>
  <p:sldIdLst>
    <p:sldId id="296" r:id="rId10"/>
    <p:sldId id="310" r:id="rId11"/>
    <p:sldId id="303" r:id="rId12"/>
    <p:sldId id="305" r:id="rId13"/>
    <p:sldId id="308" r:id="rId14"/>
    <p:sldId id="304" r:id="rId15"/>
    <p:sldId id="306" r:id="rId16"/>
    <p:sldId id="301" r:id="rId1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3077" autoAdjust="0"/>
    <p:restoredTop sz="94660"/>
  </p:normalViewPr>
  <p:slideViewPr>
    <p:cSldViewPr>
      <p:cViewPr>
        <p:scale>
          <a:sx n="100" d="100"/>
          <a:sy n="100" d="100"/>
        </p:scale>
        <p:origin x="24" y="3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4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6.xml"/><Relationship Id="rId23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5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E02F03B-9B2F-4129-91CC-342BFA1A4370}" type="datetimeFigureOut">
              <a:rPr lang="en-US"/>
              <a:pPr>
                <a:defRPr/>
              </a:pPr>
              <a:t>2017-06-22</a:t>
            </a:fld>
            <a:endParaRPr lang="en-US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4172A55-0591-447F-BB13-F0BD8618D1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25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lnSpc>
                <a:spcPct val="90000"/>
              </a:lnSpc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lnSpc>
                <a:spcPct val="90000"/>
              </a:lnSpc>
              <a:defRPr sz="1200"/>
            </a:lvl1pPr>
          </a:lstStyle>
          <a:p>
            <a:pPr>
              <a:defRPr/>
            </a:pPr>
            <a:fld id="{F14D2707-84C8-427F-B28E-657F72EAB79A}" type="datetimeFigureOut">
              <a:rPr lang="en-US"/>
              <a:pPr>
                <a:defRPr/>
              </a:pPr>
              <a:t>2017-06-22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lnSpc>
                <a:spcPct val="90000"/>
              </a:lnSpc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lnSpc>
                <a:spcPct val="90000"/>
              </a:lnSpc>
              <a:defRPr sz="1200"/>
            </a:lvl1pPr>
          </a:lstStyle>
          <a:p>
            <a:pPr>
              <a:defRPr/>
            </a:pPr>
            <a:fld id="{96A65250-3EA7-4E57-B534-06ACB6A4B6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169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Points for Meetings:</a:t>
            </a:r>
          </a:p>
          <a:p>
            <a:endParaRPr lang="en-US" dirty="0"/>
          </a:p>
          <a:p>
            <a:pPr marL="166872" indent="-166872">
              <a:buFont typeface="Arial" pitchFamily="34" charset="0"/>
              <a:buChar char="•"/>
            </a:pPr>
            <a:r>
              <a:rPr lang="en-US" dirty="0" smtClean="0"/>
              <a:t>What do the Innovation Pillars mean for our organization (AbbVie and function)?</a:t>
            </a:r>
          </a:p>
          <a:p>
            <a:pPr marL="166872" indent="-166872">
              <a:buFont typeface="Arial" pitchFamily="34" charset="0"/>
              <a:buChar char="•"/>
            </a:pPr>
            <a:r>
              <a:rPr lang="en-US" dirty="0" smtClean="0"/>
              <a:t>What are your questions/observations?</a:t>
            </a:r>
          </a:p>
          <a:p>
            <a:pPr marL="166872" indent="-166872">
              <a:buFont typeface="Arial" pitchFamily="34" charset="0"/>
              <a:buChar char="•"/>
            </a:pPr>
            <a:r>
              <a:rPr lang="en-US" dirty="0" smtClean="0"/>
              <a:t>What do you need from R&amp;D?</a:t>
            </a:r>
          </a:p>
          <a:p>
            <a:pPr marL="166872" indent="-166872">
              <a:buFont typeface="Arial" pitchFamily="34" charset="0"/>
              <a:buChar char="•"/>
            </a:pPr>
            <a:r>
              <a:rPr lang="en-US" dirty="0" smtClean="0"/>
              <a:t>What can help us in gaining buy-in/adoption of these in </a:t>
            </a:r>
            <a:r>
              <a:rPr lang="en-US" smtClean="0"/>
              <a:t>your organization?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F8E597-E40C-420D-8FFB-08EA9EDBF761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94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emf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emf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AbbVieLogo_Standard_White.eps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463" y="493713"/>
            <a:ext cx="1371600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6" name="Title Placeholder 1"/>
          <p:cNvSpPr>
            <a:spLocks noGrp="1"/>
          </p:cNvSpPr>
          <p:nvPr>
            <p:ph type="ctrTitle"/>
          </p:nvPr>
        </p:nvSpPr>
        <p:spPr bwMode="gray">
          <a:xfrm>
            <a:off x="411163" y="2559050"/>
            <a:ext cx="4113212" cy="1096963"/>
          </a:xfrm>
        </p:spPr>
        <p:txBody>
          <a:bodyPr/>
          <a:lstStyle>
            <a:lvl1pPr>
              <a:lnSpc>
                <a:spcPct val="85000"/>
              </a:lnSpc>
              <a:defRPr sz="3200"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507" name="Text Placeholder 2"/>
          <p:cNvSpPr>
            <a:spLocks noGrp="1"/>
          </p:cNvSpPr>
          <p:nvPr>
            <p:ph type="subTitle" idx="1"/>
          </p:nvPr>
        </p:nvSpPr>
        <p:spPr bwMode="gray">
          <a:xfrm>
            <a:off x="411163" y="3702050"/>
            <a:ext cx="3656012" cy="274638"/>
          </a:xfrm>
        </p:spPr>
        <p:txBody>
          <a:bodyPr/>
          <a:lstStyle>
            <a:lvl1pPr>
              <a:lnSpc>
                <a:spcPct val="750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411163" y="4021138"/>
            <a:ext cx="2133600" cy="3048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5673C77-ABBC-4D43-A656-12CE6F13E858}" type="datetimeFigureOut">
              <a:rPr lang="en-US"/>
              <a:pPr>
                <a:defRPr/>
              </a:pPr>
              <a:t>2017-06-22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AEF412-9AA9-41B2-B73C-481C6122DF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1625" y="227013"/>
            <a:ext cx="2079625" cy="60340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163" y="227013"/>
            <a:ext cx="6088062" cy="60340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FF633-B0B3-44B4-BC96-FBE3CEE269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AbbVieLogo_Standard_RGB.eps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463" y="493713"/>
            <a:ext cx="1371600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8" name="Title Placeholder 1"/>
          <p:cNvSpPr>
            <a:spLocks noGrp="1"/>
          </p:cNvSpPr>
          <p:nvPr>
            <p:ph type="ctrTitle"/>
          </p:nvPr>
        </p:nvSpPr>
        <p:spPr>
          <a:xfrm>
            <a:off x="411163" y="2559050"/>
            <a:ext cx="4113212" cy="1096963"/>
          </a:xfrm>
        </p:spPr>
        <p:txBody>
          <a:bodyPr anchor="b"/>
          <a:lstStyle>
            <a:lvl1pPr>
              <a:lnSpc>
                <a:spcPct val="85000"/>
              </a:lnSpc>
              <a:defRPr sz="3200"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579" name="Text Placeholder 2"/>
          <p:cNvSpPr>
            <a:spLocks noGrp="1"/>
          </p:cNvSpPr>
          <p:nvPr>
            <p:ph type="subTitle" idx="1"/>
          </p:nvPr>
        </p:nvSpPr>
        <p:spPr>
          <a:xfrm>
            <a:off x="411163" y="3702050"/>
            <a:ext cx="3656012" cy="274638"/>
          </a:xfrm>
        </p:spPr>
        <p:txBody>
          <a:bodyPr anchor="t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411163" y="4021138"/>
            <a:ext cx="2133600" cy="3048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sz="1400"/>
            </a:lvl1pPr>
          </a:lstStyle>
          <a:p>
            <a:pPr>
              <a:defRPr/>
            </a:pPr>
            <a:fld id="{3E312D0E-953D-4592-8B1A-359B60F5DBE3}" type="datetimeFigureOut">
              <a:rPr lang="en-US"/>
              <a:pPr>
                <a:defRPr/>
              </a:pPr>
              <a:t>2017-06-22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7E7351-DC19-4365-BD55-B9C8635DD5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4B6264-CB94-4E0E-B077-F8AB843A7E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279525"/>
            <a:ext cx="4083050" cy="3794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279525"/>
            <a:ext cx="4083050" cy="3794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E133ED-5D8D-428C-B32D-3610D64861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1B47DA-A17F-49C3-9E38-BA534DA698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0253A5-4024-4D68-9429-FA9BAB3F14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1FD2C-B992-42F3-8E27-B098EB0D3E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DC04FF-EB1F-4FDC-A40A-37135FCD47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1F5F2-CEF0-4718-A243-5FE43FC637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745EC2-F643-428A-89B0-5DA854FD08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9DB23F-AA3B-42F5-BEEA-12DDA36389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0038" y="1279525"/>
            <a:ext cx="2079625" cy="41687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163" y="1279525"/>
            <a:ext cx="6086475" cy="4168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58D3E0-C284-45A6-AD58-4891F4D94F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05001"/>
            <a:ext cx="3931920" cy="1695450"/>
          </a:xfrm>
        </p:spPr>
        <p:txBody>
          <a:bodyPr/>
          <a:lstStyle>
            <a:lvl1pPr>
              <a:defRPr sz="3200" cap="all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733800"/>
            <a:ext cx="3931920" cy="990600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" name="Freeform 6"/>
          <p:cNvSpPr>
            <a:spLocks/>
          </p:cNvSpPr>
          <p:nvPr/>
        </p:nvSpPr>
        <p:spPr bwMode="gray">
          <a:xfrm>
            <a:off x="4570413" y="1530350"/>
            <a:ext cx="125412" cy="3797300"/>
          </a:xfrm>
          <a:custGeom>
            <a:avLst/>
            <a:gdLst>
              <a:gd name="T0" fmla="*/ 0 w 94692"/>
              <a:gd name="T1" fmla="*/ 0 h 3865545"/>
              <a:gd name="T2" fmla="*/ 0 w 94692"/>
              <a:gd name="T3" fmla="*/ 0 h 3865545"/>
              <a:gd name="T4" fmla="*/ 124765 w 94692"/>
              <a:gd name="T5" fmla="*/ 0 h 3865545"/>
              <a:gd name="T6" fmla="*/ 124765 w 94692"/>
              <a:gd name="T7" fmla="*/ 3797010 h 3865545"/>
              <a:gd name="T8" fmla="*/ 0 w 94692"/>
              <a:gd name="T9" fmla="*/ 3797010 h 3865545"/>
              <a:gd name="T10" fmla="*/ 0 w 94692"/>
              <a:gd name="T11" fmla="*/ 3797010 h 3865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4692" h="3865545">
                <a:moveTo>
                  <a:pt x="0" y="0"/>
                </a:moveTo>
                <a:lnTo>
                  <a:pt x="0" y="0"/>
                </a:lnTo>
                <a:lnTo>
                  <a:pt x="94692" y="0"/>
                </a:lnTo>
                <a:lnTo>
                  <a:pt x="94692" y="3865545"/>
                </a:lnTo>
                <a:lnTo>
                  <a:pt x="0" y="3865545"/>
                </a:lnTo>
              </a:path>
            </a:pathLst>
          </a:custGeom>
          <a:noFill/>
          <a:ln w="25400" cap="flat" cmpd="sng" algn="ctr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Picture 12" descr="AbbVieLogo_Standard_RGB.e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713"/>
            <a:ext cx="13716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0470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71D49"/>
                </a:solidFill>
              </a:rPr>
              <a:t>3/27/2013</a:t>
            </a:r>
            <a:endParaRPr dirty="0">
              <a:solidFill>
                <a:srgbClr val="071D4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EAFB-838A-4B03-88C9-2F8D743880CE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0404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15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3931920" cy="4876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1371600"/>
            <a:ext cx="3931920" cy="4876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71D49"/>
                </a:solidFill>
              </a:rPr>
              <a:t>3/27/2013</a:t>
            </a:r>
            <a:endParaRPr dirty="0">
              <a:solidFill>
                <a:srgbClr val="071D4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EAFB-838A-4B03-88C9-2F8D743880CE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7734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71D49"/>
                </a:solidFill>
              </a:rPr>
              <a:t>3/27/2013</a:t>
            </a:r>
            <a:endParaRPr dirty="0">
              <a:solidFill>
                <a:srgbClr val="071D4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EAFB-838A-4B03-88C9-2F8D743880CE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7730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537960"/>
            <a:ext cx="9144000" cy="320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prstClr val="white"/>
              </a:solidFill>
            </a:endParaRPr>
          </a:p>
        </p:txBody>
      </p:sp>
      <p:pic>
        <p:nvPicPr>
          <p:cNvPr id="6" name="Picture 12" descr="AbbVieLogo_Standard_White.e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6636544"/>
            <a:ext cx="687909" cy="120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EAFB-838A-4B03-88C9-2F8D743880CE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819400" y="6598285"/>
            <a:ext cx="5486400" cy="18351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ctr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ctr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ctr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ctr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R&amp;D V3 | 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09.23.13 | Company Confidential © 2013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73821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537960"/>
            <a:ext cx="9144000" cy="320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prstClr val="white"/>
              </a:solidFill>
            </a:endParaRPr>
          </a:p>
        </p:txBody>
      </p:sp>
      <p:pic>
        <p:nvPicPr>
          <p:cNvPr id="7" name="Picture 12" descr="AbbVieLogo_Standard_White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6636544"/>
            <a:ext cx="687909" cy="120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71600"/>
            <a:ext cx="5181600" cy="3657600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EAFB-838A-4B03-88C9-2F8D743880CE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0" y="5105400"/>
            <a:ext cx="5181600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cap="all" baseline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/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715000" y="0"/>
            <a:ext cx="3429000" cy="6537960"/>
          </a:xfrm>
          <a:effectDag name="">
            <a:cont type="tree" name="">
              <a:effect ref="fillLine"/>
              <a:alphaMod>
                <a:cont name="">
                  <a:fill>
                    <a:gradFill>
                      <a:gsLst>
                        <a:gs pos="65000">
                          <a:srgbClr val="000000">
                            <a:alpha val="100000"/>
                          </a:srgbClr>
                        </a:gs>
                        <a:gs pos="75000">
                          <a:srgbClr val="000000">
                            <a:alpha val="40000"/>
                          </a:srgbClr>
                        </a:gs>
                        <a:gs pos="85000">
                          <a:srgbClr val="000000">
                            <a:alpha val="0"/>
                          </a:srgbClr>
                        </a:gs>
                      </a:gsLst>
                      <a:lin ang="10800000"/>
                    </a:gradFill>
                  </a:fill>
                </a:cont>
              </a:alphaMod>
            </a:cont>
          </a:effectDag>
        </p:spPr>
        <p:txBody>
          <a:bodyPr tIns="73152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819400" y="6598285"/>
            <a:ext cx="5486400" cy="18351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ctr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ctr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ctr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ctr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R&amp;D V3 | 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09.23.13 | Company Confidential © 2013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37177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71600"/>
            <a:ext cx="5181600" cy="3657600"/>
          </a:xfrm>
        </p:spPr>
        <p:txBody>
          <a:bodyPr anchor="ctr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0" y="5105400"/>
            <a:ext cx="5181600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cap="all" baseline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/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715000" y="0"/>
            <a:ext cx="3429000" cy="6537960"/>
          </a:xfrm>
          <a:effectDag name="">
            <a:cont type="tree" name="">
              <a:effect ref="fillLine"/>
              <a:alphaMod>
                <a:cont name="">
                  <a:fill>
                    <a:gradFill>
                      <a:gsLst>
                        <a:gs pos="65000">
                          <a:srgbClr val="000000">
                            <a:alpha val="100000"/>
                          </a:srgbClr>
                        </a:gs>
                        <a:gs pos="75000">
                          <a:srgbClr val="000000">
                            <a:alpha val="40000"/>
                          </a:srgbClr>
                        </a:gs>
                        <a:gs pos="85000">
                          <a:srgbClr val="000000">
                            <a:alpha val="0"/>
                          </a:srgbClr>
                        </a:gs>
                      </a:gsLst>
                      <a:lin ang="10800000"/>
                    </a:gradFill>
                  </a:fill>
                </a:cont>
              </a:alphaMod>
            </a:cont>
          </a:effectDag>
        </p:spPr>
        <p:txBody>
          <a:bodyPr tIns="73152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5733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81AC4E-B955-41BC-8EA9-7B7453EBD4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71600"/>
            <a:ext cx="6629400" cy="3657600"/>
          </a:xfrm>
        </p:spPr>
        <p:txBody>
          <a:bodyPr anchor="ctr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19400" y="6933156"/>
            <a:ext cx="5486400" cy="1835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 defTabSz="457200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0" y="5105400"/>
            <a:ext cx="6629400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cap="all" baseline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/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Freeform 10"/>
          <p:cNvSpPr>
            <a:spLocks/>
          </p:cNvSpPr>
          <p:nvPr/>
        </p:nvSpPr>
        <p:spPr bwMode="gray">
          <a:xfrm>
            <a:off x="7978775" y="1279525"/>
            <a:ext cx="125413" cy="3797300"/>
          </a:xfrm>
          <a:custGeom>
            <a:avLst/>
            <a:gdLst>
              <a:gd name="T0" fmla="*/ 0 w 94692"/>
              <a:gd name="T1" fmla="*/ 0 h 3865545"/>
              <a:gd name="T2" fmla="*/ 0 w 94692"/>
              <a:gd name="T3" fmla="*/ 0 h 3865545"/>
              <a:gd name="T4" fmla="*/ 124765 w 94692"/>
              <a:gd name="T5" fmla="*/ 0 h 3865545"/>
              <a:gd name="T6" fmla="*/ 124765 w 94692"/>
              <a:gd name="T7" fmla="*/ 3797010 h 3865545"/>
              <a:gd name="T8" fmla="*/ 0 w 94692"/>
              <a:gd name="T9" fmla="*/ 3797010 h 3865545"/>
              <a:gd name="T10" fmla="*/ 0 w 94692"/>
              <a:gd name="T11" fmla="*/ 3797010 h 3865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4692" h="3865545">
                <a:moveTo>
                  <a:pt x="0" y="0"/>
                </a:moveTo>
                <a:lnTo>
                  <a:pt x="0" y="0"/>
                </a:lnTo>
                <a:lnTo>
                  <a:pt x="94692" y="0"/>
                </a:lnTo>
                <a:lnTo>
                  <a:pt x="94692" y="3865545"/>
                </a:lnTo>
                <a:lnTo>
                  <a:pt x="0" y="3865545"/>
                </a:ln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8586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Title + Pix, Pur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937760" y="0"/>
            <a:ext cx="4206240" cy="6858000"/>
          </a:xfrm>
          <a:effectDag name="">
            <a:cont type="tree" name="">
              <a:effect ref="fillLine"/>
              <a:alphaMod>
                <a:cont name="">
                  <a:fill>
                    <a:gradFill>
                      <a:gsLst>
                        <a:gs pos="65000">
                          <a:srgbClr val="000000">
                            <a:alpha val="100000"/>
                          </a:srgbClr>
                        </a:gs>
                        <a:gs pos="75000">
                          <a:srgbClr val="000000">
                            <a:alpha val="40000"/>
                          </a:srgbClr>
                        </a:gs>
                        <a:gs pos="85000">
                          <a:srgbClr val="000000">
                            <a:alpha val="0"/>
                          </a:srgbClr>
                        </a:gs>
                      </a:gsLst>
                      <a:lin ang="10800000"/>
                    </a:gradFill>
                  </a:fill>
                </a:cont>
              </a:alphaMod>
            </a:cont>
          </a:effectDag>
        </p:spPr>
        <p:txBody>
          <a:bodyPr tIns="73152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05001"/>
            <a:ext cx="3931920" cy="1695450"/>
          </a:xfrm>
        </p:spPr>
        <p:txBody>
          <a:bodyPr/>
          <a:lstStyle>
            <a:lvl1pPr>
              <a:defRPr sz="3200" cap="all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733800"/>
            <a:ext cx="3931920" cy="990600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" name="Freeform 6"/>
          <p:cNvSpPr>
            <a:spLocks/>
          </p:cNvSpPr>
          <p:nvPr/>
        </p:nvSpPr>
        <p:spPr bwMode="gray">
          <a:xfrm>
            <a:off x="4570413" y="1530350"/>
            <a:ext cx="125412" cy="3797300"/>
          </a:xfrm>
          <a:custGeom>
            <a:avLst/>
            <a:gdLst>
              <a:gd name="T0" fmla="*/ 0 w 94692"/>
              <a:gd name="T1" fmla="*/ 0 h 3865545"/>
              <a:gd name="T2" fmla="*/ 0 w 94692"/>
              <a:gd name="T3" fmla="*/ 0 h 3865545"/>
              <a:gd name="T4" fmla="*/ 124765 w 94692"/>
              <a:gd name="T5" fmla="*/ 0 h 3865545"/>
              <a:gd name="T6" fmla="*/ 124765 w 94692"/>
              <a:gd name="T7" fmla="*/ 3797010 h 3865545"/>
              <a:gd name="T8" fmla="*/ 0 w 94692"/>
              <a:gd name="T9" fmla="*/ 3797010 h 3865545"/>
              <a:gd name="T10" fmla="*/ 0 w 94692"/>
              <a:gd name="T11" fmla="*/ 3797010 h 3865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4692" h="3865545">
                <a:moveTo>
                  <a:pt x="0" y="0"/>
                </a:moveTo>
                <a:lnTo>
                  <a:pt x="0" y="0"/>
                </a:lnTo>
                <a:lnTo>
                  <a:pt x="94692" y="0"/>
                </a:lnTo>
                <a:lnTo>
                  <a:pt x="94692" y="3865545"/>
                </a:lnTo>
                <a:lnTo>
                  <a:pt x="0" y="3865545"/>
                </a:lnTo>
              </a:path>
            </a:pathLst>
          </a:custGeom>
          <a:noFill/>
          <a:ln w="25400" cap="flat" cmpd="sng" algn="ctr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Picture 12" descr="AbbVieLogo_Standard_RGB.e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713"/>
            <a:ext cx="13716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8305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Title + Pix, G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937760" y="0"/>
            <a:ext cx="4206240" cy="6858000"/>
          </a:xfrm>
          <a:effectDag name="">
            <a:cont type="tree" name="">
              <a:effect ref="fillLine"/>
              <a:alphaMod>
                <a:cont name="">
                  <a:fill>
                    <a:gradFill>
                      <a:gsLst>
                        <a:gs pos="65000">
                          <a:srgbClr val="000000">
                            <a:alpha val="100000"/>
                          </a:srgbClr>
                        </a:gs>
                        <a:gs pos="75000">
                          <a:srgbClr val="000000">
                            <a:alpha val="40000"/>
                          </a:srgbClr>
                        </a:gs>
                        <a:gs pos="85000">
                          <a:srgbClr val="000000">
                            <a:alpha val="0"/>
                          </a:srgbClr>
                        </a:gs>
                      </a:gsLst>
                      <a:lin ang="10800000"/>
                    </a:gradFill>
                  </a:fill>
                </a:cont>
              </a:alphaMod>
            </a:cont>
          </a:effectDag>
        </p:spPr>
        <p:txBody>
          <a:bodyPr tIns="73152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05001"/>
            <a:ext cx="3931920" cy="1695450"/>
          </a:xfrm>
        </p:spPr>
        <p:txBody>
          <a:bodyPr/>
          <a:lstStyle>
            <a:lvl1pPr>
              <a:defRPr sz="3200" cap="all" baseline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733800"/>
            <a:ext cx="3931920" cy="990600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" name="Freeform 6"/>
          <p:cNvSpPr>
            <a:spLocks/>
          </p:cNvSpPr>
          <p:nvPr/>
        </p:nvSpPr>
        <p:spPr bwMode="gray">
          <a:xfrm>
            <a:off x="4570413" y="1530350"/>
            <a:ext cx="125412" cy="3797300"/>
          </a:xfrm>
          <a:custGeom>
            <a:avLst/>
            <a:gdLst>
              <a:gd name="T0" fmla="*/ 0 w 94692"/>
              <a:gd name="T1" fmla="*/ 0 h 3865545"/>
              <a:gd name="T2" fmla="*/ 0 w 94692"/>
              <a:gd name="T3" fmla="*/ 0 h 3865545"/>
              <a:gd name="T4" fmla="*/ 124765 w 94692"/>
              <a:gd name="T5" fmla="*/ 0 h 3865545"/>
              <a:gd name="T6" fmla="*/ 124765 w 94692"/>
              <a:gd name="T7" fmla="*/ 3797010 h 3865545"/>
              <a:gd name="T8" fmla="*/ 0 w 94692"/>
              <a:gd name="T9" fmla="*/ 3797010 h 3865545"/>
              <a:gd name="T10" fmla="*/ 0 w 94692"/>
              <a:gd name="T11" fmla="*/ 3797010 h 3865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4692" h="3865545">
                <a:moveTo>
                  <a:pt x="0" y="0"/>
                </a:moveTo>
                <a:lnTo>
                  <a:pt x="0" y="0"/>
                </a:lnTo>
                <a:lnTo>
                  <a:pt x="94692" y="0"/>
                </a:lnTo>
                <a:lnTo>
                  <a:pt x="94692" y="3865545"/>
                </a:lnTo>
                <a:lnTo>
                  <a:pt x="0" y="3865545"/>
                </a:lnTo>
              </a:path>
            </a:pathLst>
          </a:custGeom>
          <a:noFill/>
          <a:ln w="25400" cap="flat" cmpd="sng" algn="ctr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Picture 12" descr="AbbVieLogo_Standard_RGB.e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713"/>
            <a:ext cx="13716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34195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Title + Pix, Blu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937760" y="0"/>
            <a:ext cx="4206240" cy="6858000"/>
          </a:xfrm>
          <a:effectDag name="">
            <a:cont type="tree" name="">
              <a:effect ref="fillLine"/>
              <a:alphaMod>
                <a:cont name="">
                  <a:fill>
                    <a:gradFill>
                      <a:gsLst>
                        <a:gs pos="65000">
                          <a:srgbClr val="000000">
                            <a:alpha val="100000"/>
                          </a:srgbClr>
                        </a:gs>
                        <a:gs pos="75000">
                          <a:srgbClr val="000000">
                            <a:alpha val="40000"/>
                          </a:srgbClr>
                        </a:gs>
                        <a:gs pos="85000">
                          <a:srgbClr val="000000">
                            <a:alpha val="0"/>
                          </a:srgbClr>
                        </a:gs>
                      </a:gsLst>
                      <a:lin ang="10800000"/>
                    </a:gradFill>
                  </a:fill>
                </a:cont>
              </a:alphaMod>
            </a:cont>
          </a:effectDag>
        </p:spPr>
        <p:txBody>
          <a:bodyPr tIns="73152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05001"/>
            <a:ext cx="3931920" cy="1695450"/>
          </a:xfrm>
        </p:spPr>
        <p:txBody>
          <a:bodyPr/>
          <a:lstStyle>
            <a:lvl1pPr>
              <a:defRPr sz="3200" cap="all" baseline="0">
                <a:solidFill>
                  <a:srgbClr val="00A9E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733800"/>
            <a:ext cx="3931920" cy="990600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" name="Freeform 6"/>
          <p:cNvSpPr>
            <a:spLocks/>
          </p:cNvSpPr>
          <p:nvPr/>
        </p:nvSpPr>
        <p:spPr bwMode="gray">
          <a:xfrm>
            <a:off x="4570413" y="1530350"/>
            <a:ext cx="125412" cy="3797300"/>
          </a:xfrm>
          <a:custGeom>
            <a:avLst/>
            <a:gdLst>
              <a:gd name="T0" fmla="*/ 0 w 94692"/>
              <a:gd name="T1" fmla="*/ 0 h 3865545"/>
              <a:gd name="T2" fmla="*/ 0 w 94692"/>
              <a:gd name="T3" fmla="*/ 0 h 3865545"/>
              <a:gd name="T4" fmla="*/ 124765 w 94692"/>
              <a:gd name="T5" fmla="*/ 0 h 3865545"/>
              <a:gd name="T6" fmla="*/ 124765 w 94692"/>
              <a:gd name="T7" fmla="*/ 3797010 h 3865545"/>
              <a:gd name="T8" fmla="*/ 0 w 94692"/>
              <a:gd name="T9" fmla="*/ 3797010 h 3865545"/>
              <a:gd name="T10" fmla="*/ 0 w 94692"/>
              <a:gd name="T11" fmla="*/ 3797010 h 3865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4692" h="3865545">
                <a:moveTo>
                  <a:pt x="0" y="0"/>
                </a:moveTo>
                <a:lnTo>
                  <a:pt x="0" y="0"/>
                </a:lnTo>
                <a:lnTo>
                  <a:pt x="94692" y="0"/>
                </a:lnTo>
                <a:lnTo>
                  <a:pt x="94692" y="3865545"/>
                </a:lnTo>
                <a:lnTo>
                  <a:pt x="0" y="3865545"/>
                </a:lnTo>
              </a:path>
            </a:pathLst>
          </a:custGeom>
          <a:noFill/>
          <a:ln w="25400" cap="flat" cmpd="sng" algn="ctr">
            <a:solidFill>
              <a:srgbClr val="00A9E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Picture 12" descr="AbbVieLogo_Standard_RGB.e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713"/>
            <a:ext cx="13716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63229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 Title + Pix, Yellow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937760" y="0"/>
            <a:ext cx="4206240" cy="6858000"/>
          </a:xfrm>
          <a:effectDag name="">
            <a:cont type="tree" name="">
              <a:effect ref="fillLine"/>
              <a:alphaMod>
                <a:cont name="">
                  <a:fill>
                    <a:gradFill>
                      <a:gsLst>
                        <a:gs pos="65000">
                          <a:srgbClr val="000000">
                            <a:alpha val="100000"/>
                          </a:srgbClr>
                        </a:gs>
                        <a:gs pos="75000">
                          <a:srgbClr val="000000">
                            <a:alpha val="40000"/>
                          </a:srgbClr>
                        </a:gs>
                        <a:gs pos="85000">
                          <a:srgbClr val="000000">
                            <a:alpha val="0"/>
                          </a:srgbClr>
                        </a:gs>
                      </a:gsLst>
                      <a:lin ang="10800000"/>
                    </a:gradFill>
                  </a:fill>
                </a:cont>
              </a:alphaMod>
            </a:cont>
          </a:effectDag>
        </p:spPr>
        <p:txBody>
          <a:bodyPr tIns="73152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05001"/>
            <a:ext cx="2752725" cy="1695450"/>
          </a:xfrm>
        </p:spPr>
        <p:txBody>
          <a:bodyPr/>
          <a:lstStyle>
            <a:lvl1pPr>
              <a:defRPr sz="3200" cap="all" baseline="0">
                <a:solidFill>
                  <a:srgbClr val="C4D6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733800"/>
            <a:ext cx="2762250" cy="990600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pic>
        <p:nvPicPr>
          <p:cNvPr id="8" name="Picture 12" descr="AbbVieLogo_Standard_White.e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713"/>
            <a:ext cx="13716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3376245" y="2307102"/>
            <a:ext cx="0" cy="2349304"/>
          </a:xfrm>
          <a:prstGeom prst="line">
            <a:avLst/>
          </a:prstGeom>
          <a:ln w="19050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573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Title + Pix, Blue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05001"/>
            <a:ext cx="3931920" cy="1695450"/>
          </a:xfrm>
        </p:spPr>
        <p:txBody>
          <a:bodyPr/>
          <a:lstStyle>
            <a:lvl1pPr>
              <a:defRPr sz="3200" cap="all" baseline="0">
                <a:solidFill>
                  <a:srgbClr val="8CE2D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733800"/>
            <a:ext cx="3931920" cy="990600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None/>
              <a:defRPr sz="1400">
                <a:solidFill>
                  <a:srgbClr val="8CE2D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" name="Freeform 6"/>
          <p:cNvSpPr>
            <a:spLocks/>
          </p:cNvSpPr>
          <p:nvPr/>
        </p:nvSpPr>
        <p:spPr bwMode="gray">
          <a:xfrm>
            <a:off x="4570413" y="1530350"/>
            <a:ext cx="125412" cy="3797300"/>
          </a:xfrm>
          <a:custGeom>
            <a:avLst/>
            <a:gdLst>
              <a:gd name="T0" fmla="*/ 0 w 94692"/>
              <a:gd name="T1" fmla="*/ 0 h 3865545"/>
              <a:gd name="T2" fmla="*/ 0 w 94692"/>
              <a:gd name="T3" fmla="*/ 0 h 3865545"/>
              <a:gd name="T4" fmla="*/ 124765 w 94692"/>
              <a:gd name="T5" fmla="*/ 0 h 3865545"/>
              <a:gd name="T6" fmla="*/ 124765 w 94692"/>
              <a:gd name="T7" fmla="*/ 3797010 h 3865545"/>
              <a:gd name="T8" fmla="*/ 0 w 94692"/>
              <a:gd name="T9" fmla="*/ 3797010 h 3865545"/>
              <a:gd name="T10" fmla="*/ 0 w 94692"/>
              <a:gd name="T11" fmla="*/ 3797010 h 3865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4692" h="3865545">
                <a:moveTo>
                  <a:pt x="0" y="0"/>
                </a:moveTo>
                <a:lnTo>
                  <a:pt x="0" y="0"/>
                </a:lnTo>
                <a:lnTo>
                  <a:pt x="94692" y="0"/>
                </a:lnTo>
                <a:lnTo>
                  <a:pt x="94692" y="3865545"/>
                </a:lnTo>
                <a:lnTo>
                  <a:pt x="0" y="3865545"/>
                </a:lnTo>
              </a:path>
            </a:pathLst>
          </a:custGeom>
          <a:noFill/>
          <a:ln w="25400" cap="flat" cmpd="sng" algn="ctr">
            <a:solidFill>
              <a:srgbClr val="8CE2D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12" descr="AbbVieLogo_Standard_White.e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713"/>
            <a:ext cx="13716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5924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 Title + Pix, Green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937760" y="0"/>
            <a:ext cx="4206240" cy="6858000"/>
          </a:xfrm>
          <a:effectDag name="">
            <a:cont type="tree" name="">
              <a:effect ref="fillLine"/>
              <a:alphaMod>
                <a:cont name="">
                  <a:fill>
                    <a:gradFill>
                      <a:gsLst>
                        <a:gs pos="65000">
                          <a:srgbClr val="000000">
                            <a:alpha val="100000"/>
                          </a:srgbClr>
                        </a:gs>
                        <a:gs pos="75000">
                          <a:srgbClr val="000000">
                            <a:alpha val="40000"/>
                          </a:srgbClr>
                        </a:gs>
                        <a:gs pos="85000">
                          <a:srgbClr val="000000">
                            <a:alpha val="0"/>
                          </a:srgbClr>
                        </a:gs>
                      </a:gsLst>
                      <a:lin ang="10800000"/>
                    </a:gradFill>
                  </a:fill>
                </a:cont>
              </a:alphaMod>
            </a:cont>
          </a:effectDag>
        </p:spPr>
        <p:txBody>
          <a:bodyPr tIns="73152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05001"/>
            <a:ext cx="2733675" cy="1695450"/>
          </a:xfrm>
        </p:spPr>
        <p:txBody>
          <a:bodyPr/>
          <a:lstStyle>
            <a:lvl1pPr>
              <a:defRPr sz="3200" cap="all" baseline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733800"/>
            <a:ext cx="2752725" cy="990600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pic>
        <p:nvPicPr>
          <p:cNvPr id="8" name="Picture 12" descr="AbbVieLogo_Standard_White.e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713"/>
            <a:ext cx="13716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 userDrawn="1"/>
        </p:nvCxnSpPr>
        <p:spPr>
          <a:xfrm>
            <a:off x="3900120" y="2307102"/>
            <a:ext cx="0" cy="2349304"/>
          </a:xfrm>
          <a:prstGeom prst="line">
            <a:avLst/>
          </a:prstGeom>
          <a:ln w="19050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72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gray">
          <a:xfrm>
            <a:off x="4570413" y="1530350"/>
            <a:ext cx="125412" cy="3797300"/>
          </a:xfrm>
          <a:custGeom>
            <a:avLst/>
            <a:gdLst>
              <a:gd name="T0" fmla="*/ 0 w 94692"/>
              <a:gd name="T1" fmla="*/ 0 h 3865545"/>
              <a:gd name="T2" fmla="*/ 0 w 94692"/>
              <a:gd name="T3" fmla="*/ 0 h 3865545"/>
              <a:gd name="T4" fmla="*/ 124765 w 94692"/>
              <a:gd name="T5" fmla="*/ 0 h 3865545"/>
              <a:gd name="T6" fmla="*/ 124765 w 94692"/>
              <a:gd name="T7" fmla="*/ 3797010 h 3865545"/>
              <a:gd name="T8" fmla="*/ 0 w 94692"/>
              <a:gd name="T9" fmla="*/ 3797010 h 3865545"/>
              <a:gd name="T10" fmla="*/ 0 w 94692"/>
              <a:gd name="T11" fmla="*/ 3797010 h 3865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4692" h="3865545">
                <a:moveTo>
                  <a:pt x="0" y="0"/>
                </a:moveTo>
                <a:lnTo>
                  <a:pt x="0" y="0"/>
                </a:lnTo>
                <a:lnTo>
                  <a:pt x="94692" y="0"/>
                </a:lnTo>
                <a:lnTo>
                  <a:pt x="94692" y="3865545"/>
                </a:lnTo>
                <a:lnTo>
                  <a:pt x="0" y="3865545"/>
                </a:ln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1"/>
            <a:ext cx="3931920" cy="1695450"/>
          </a:xfrm>
        </p:spPr>
        <p:txBody>
          <a:bodyPr anchor="b"/>
          <a:lstStyle>
            <a:lvl1pPr algn="l">
              <a:defRPr sz="32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733800"/>
            <a:ext cx="3931920" cy="990600"/>
          </a:xfrm>
        </p:spPr>
        <p:txBody>
          <a:bodyPr anchor="t">
            <a:normAutofit/>
          </a:bodyPr>
          <a:lstStyle>
            <a:lvl1pPr marL="0" indent="0">
              <a:spcBef>
                <a:spcPts val="120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12" descr="AbbVieLogo_Standard_White.e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713"/>
            <a:ext cx="13716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9646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gray">
          <a:xfrm>
            <a:off x="4570413" y="1530350"/>
            <a:ext cx="125412" cy="3797300"/>
          </a:xfrm>
          <a:custGeom>
            <a:avLst/>
            <a:gdLst>
              <a:gd name="T0" fmla="*/ 0 w 94692"/>
              <a:gd name="T1" fmla="*/ 0 h 3865545"/>
              <a:gd name="T2" fmla="*/ 0 w 94692"/>
              <a:gd name="T3" fmla="*/ 0 h 3865545"/>
              <a:gd name="T4" fmla="*/ 124765 w 94692"/>
              <a:gd name="T5" fmla="*/ 0 h 3865545"/>
              <a:gd name="T6" fmla="*/ 124765 w 94692"/>
              <a:gd name="T7" fmla="*/ 3797010 h 3865545"/>
              <a:gd name="T8" fmla="*/ 0 w 94692"/>
              <a:gd name="T9" fmla="*/ 3797010 h 3865545"/>
              <a:gd name="T10" fmla="*/ 0 w 94692"/>
              <a:gd name="T11" fmla="*/ 3797010 h 3865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4692" h="3865545">
                <a:moveTo>
                  <a:pt x="0" y="0"/>
                </a:moveTo>
                <a:lnTo>
                  <a:pt x="0" y="0"/>
                </a:lnTo>
                <a:lnTo>
                  <a:pt x="94692" y="0"/>
                </a:lnTo>
                <a:lnTo>
                  <a:pt x="94692" y="3865545"/>
                </a:lnTo>
                <a:lnTo>
                  <a:pt x="0" y="3865545"/>
                </a:ln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1"/>
            <a:ext cx="3931920" cy="1695450"/>
          </a:xfrm>
        </p:spPr>
        <p:txBody>
          <a:bodyPr anchor="b"/>
          <a:lstStyle>
            <a:lvl1pPr algn="l">
              <a:defRPr sz="32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733800"/>
            <a:ext cx="3931920" cy="990600"/>
          </a:xfrm>
        </p:spPr>
        <p:txBody>
          <a:bodyPr anchor="t">
            <a:normAutofit/>
          </a:bodyPr>
          <a:lstStyle>
            <a:lvl1pPr marL="0" indent="0">
              <a:spcBef>
                <a:spcPts val="1200"/>
              </a:spcBef>
              <a:buNone/>
              <a:defRPr sz="1400">
                <a:solidFill>
                  <a:srgbClr val="8CE2D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12" descr="AbbVieLogo_Standard_White.e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713"/>
            <a:ext cx="13716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116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gray">
          <a:xfrm>
            <a:off x="4570413" y="1530350"/>
            <a:ext cx="125412" cy="3797300"/>
          </a:xfrm>
          <a:custGeom>
            <a:avLst/>
            <a:gdLst>
              <a:gd name="T0" fmla="*/ 0 w 94692"/>
              <a:gd name="T1" fmla="*/ 0 h 3865545"/>
              <a:gd name="T2" fmla="*/ 0 w 94692"/>
              <a:gd name="T3" fmla="*/ 0 h 3865545"/>
              <a:gd name="T4" fmla="*/ 124765 w 94692"/>
              <a:gd name="T5" fmla="*/ 0 h 3865545"/>
              <a:gd name="T6" fmla="*/ 124765 w 94692"/>
              <a:gd name="T7" fmla="*/ 3797010 h 3865545"/>
              <a:gd name="T8" fmla="*/ 0 w 94692"/>
              <a:gd name="T9" fmla="*/ 3797010 h 3865545"/>
              <a:gd name="T10" fmla="*/ 0 w 94692"/>
              <a:gd name="T11" fmla="*/ 3797010 h 3865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4692" h="3865545">
                <a:moveTo>
                  <a:pt x="0" y="0"/>
                </a:moveTo>
                <a:lnTo>
                  <a:pt x="0" y="0"/>
                </a:lnTo>
                <a:lnTo>
                  <a:pt x="94692" y="0"/>
                </a:lnTo>
                <a:lnTo>
                  <a:pt x="94692" y="3865545"/>
                </a:lnTo>
                <a:lnTo>
                  <a:pt x="0" y="3865545"/>
                </a:ln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1"/>
            <a:ext cx="3931920" cy="1695450"/>
          </a:xfrm>
        </p:spPr>
        <p:txBody>
          <a:bodyPr anchor="b"/>
          <a:lstStyle>
            <a:lvl1pPr algn="l">
              <a:defRPr sz="32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733800"/>
            <a:ext cx="3931920" cy="990600"/>
          </a:xfrm>
        </p:spPr>
        <p:txBody>
          <a:bodyPr anchor="t">
            <a:normAutofit/>
          </a:bodyPr>
          <a:lstStyle>
            <a:lvl1pPr marL="0" indent="0">
              <a:spcBef>
                <a:spcPts val="12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12" descr="AbbVieLogo_Standard_White.e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713"/>
            <a:ext cx="13716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4087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279525"/>
            <a:ext cx="408305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279525"/>
            <a:ext cx="408305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B42239-E22A-40B4-83BF-8DCB53F125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8" descr="AbbVieLogo_Standard_White.emf"/>
          <p:cNvSpPr>
            <a:spLocks noEditPoints="1"/>
          </p:cNvSpPr>
          <p:nvPr/>
        </p:nvSpPr>
        <p:spPr bwMode="auto">
          <a:xfrm>
            <a:off x="2536825" y="2962275"/>
            <a:ext cx="4038600" cy="708025"/>
          </a:xfrm>
          <a:custGeom>
            <a:avLst/>
            <a:gdLst>
              <a:gd name="T0" fmla="*/ 4296 w 9119"/>
              <a:gd name="T1" fmla="*/ 1407 h 1589"/>
              <a:gd name="T2" fmla="*/ 5081 w 9119"/>
              <a:gd name="T3" fmla="*/ 983 h 1589"/>
              <a:gd name="T4" fmla="*/ 4296 w 9119"/>
              <a:gd name="T5" fmla="*/ 558 h 1589"/>
              <a:gd name="T6" fmla="*/ 4296 w 9119"/>
              <a:gd name="T7" fmla="*/ 1407 h 1589"/>
              <a:gd name="T8" fmla="*/ 3821 w 9119"/>
              <a:gd name="T9" fmla="*/ 548 h 1589"/>
              <a:gd name="T10" fmla="*/ 4256 w 9119"/>
              <a:gd name="T11" fmla="*/ 395 h 1589"/>
              <a:gd name="T12" fmla="*/ 5261 w 9119"/>
              <a:gd name="T13" fmla="*/ 983 h 1589"/>
              <a:gd name="T14" fmla="*/ 4256 w 9119"/>
              <a:gd name="T15" fmla="*/ 1571 h 1589"/>
              <a:gd name="T16" fmla="*/ 3641 w 9119"/>
              <a:gd name="T17" fmla="*/ 0 h 1589"/>
              <a:gd name="T18" fmla="*/ 3821 w 9119"/>
              <a:gd name="T19" fmla="*/ 117 h 1589"/>
              <a:gd name="T20" fmla="*/ 3821 w 9119"/>
              <a:gd name="T21" fmla="*/ 548 h 1589"/>
              <a:gd name="T22" fmla="*/ 2492 w 9119"/>
              <a:gd name="T23" fmla="*/ 1407 h 1589"/>
              <a:gd name="T24" fmla="*/ 3277 w 9119"/>
              <a:gd name="T25" fmla="*/ 983 h 1589"/>
              <a:gd name="T26" fmla="*/ 2492 w 9119"/>
              <a:gd name="T27" fmla="*/ 558 h 1589"/>
              <a:gd name="T28" fmla="*/ 2492 w 9119"/>
              <a:gd name="T29" fmla="*/ 1407 h 1589"/>
              <a:gd name="T30" fmla="*/ 2018 w 9119"/>
              <a:gd name="T31" fmla="*/ 548 h 1589"/>
              <a:gd name="T32" fmla="*/ 2452 w 9119"/>
              <a:gd name="T33" fmla="*/ 395 h 1589"/>
              <a:gd name="T34" fmla="*/ 3458 w 9119"/>
              <a:gd name="T35" fmla="*/ 983 h 1589"/>
              <a:gd name="T36" fmla="*/ 2452 w 9119"/>
              <a:gd name="T37" fmla="*/ 1571 h 1589"/>
              <a:gd name="T38" fmla="*/ 1837 w 9119"/>
              <a:gd name="T39" fmla="*/ 0 h 1589"/>
              <a:gd name="T40" fmla="*/ 2018 w 9119"/>
              <a:gd name="T41" fmla="*/ 117 h 1589"/>
              <a:gd name="T42" fmla="*/ 2018 w 9119"/>
              <a:gd name="T43" fmla="*/ 548 h 1589"/>
              <a:gd name="T44" fmla="*/ 7214 w 9119"/>
              <a:gd name="T45" fmla="*/ 395 h 1589"/>
              <a:gd name="T46" fmla="*/ 7395 w 9119"/>
              <a:gd name="T47" fmla="*/ 547 h 1589"/>
              <a:gd name="T48" fmla="*/ 7350 w 9119"/>
              <a:gd name="T49" fmla="*/ 1571 h 1589"/>
              <a:gd name="T50" fmla="*/ 7214 w 9119"/>
              <a:gd name="T51" fmla="*/ 395 h 1589"/>
              <a:gd name="T52" fmla="*/ 7305 w 9119"/>
              <a:gd name="T53" fmla="*/ 260 h 1589"/>
              <a:gd name="T54" fmla="*/ 7397 w 9119"/>
              <a:gd name="T55" fmla="*/ 167 h 1589"/>
              <a:gd name="T56" fmla="*/ 7305 w 9119"/>
              <a:gd name="T57" fmla="*/ 34 h 1589"/>
              <a:gd name="T58" fmla="*/ 7212 w 9119"/>
              <a:gd name="T59" fmla="*/ 167 h 1589"/>
              <a:gd name="T60" fmla="*/ 7305 w 9119"/>
              <a:gd name="T61" fmla="*/ 260 h 1589"/>
              <a:gd name="T62" fmla="*/ 965 w 9119"/>
              <a:gd name="T63" fmla="*/ 558 h 1589"/>
              <a:gd name="T64" fmla="*/ 180 w 9119"/>
              <a:gd name="T65" fmla="*/ 983 h 1589"/>
              <a:gd name="T66" fmla="*/ 965 w 9119"/>
              <a:gd name="T67" fmla="*/ 1407 h 1589"/>
              <a:gd name="T68" fmla="*/ 965 w 9119"/>
              <a:gd name="T69" fmla="*/ 558 h 1589"/>
              <a:gd name="T70" fmla="*/ 1669 w 9119"/>
              <a:gd name="T71" fmla="*/ 1571 h 1589"/>
              <a:gd name="T72" fmla="*/ 1535 w 9119"/>
              <a:gd name="T73" fmla="*/ 1456 h 1589"/>
              <a:gd name="T74" fmla="*/ 1005 w 9119"/>
              <a:gd name="T75" fmla="*/ 1571 h 1589"/>
              <a:gd name="T76" fmla="*/ 0 w 9119"/>
              <a:gd name="T77" fmla="*/ 983 h 1589"/>
              <a:gd name="T78" fmla="*/ 1005 w 9119"/>
              <a:gd name="T79" fmla="*/ 395 h 1589"/>
              <a:gd name="T80" fmla="*/ 1742 w 9119"/>
              <a:gd name="T81" fmla="*/ 1571 h 1589"/>
              <a:gd name="T82" fmla="*/ 1669 w 9119"/>
              <a:gd name="T83" fmla="*/ 1571 h 1589"/>
              <a:gd name="T84" fmla="*/ 6267 w 9119"/>
              <a:gd name="T85" fmla="*/ 1496 h 1589"/>
              <a:gd name="T86" fmla="*/ 6011 w 9119"/>
              <a:gd name="T87" fmla="*/ 1496 h 1589"/>
              <a:gd name="T88" fmla="*/ 5313 w 9119"/>
              <a:gd name="T89" fmla="*/ 395 h 1589"/>
              <a:gd name="T90" fmla="*/ 6143 w 9119"/>
              <a:gd name="T91" fmla="*/ 1393 h 1589"/>
              <a:gd name="T92" fmla="*/ 6974 w 9119"/>
              <a:gd name="T93" fmla="*/ 395 h 1589"/>
              <a:gd name="T94" fmla="*/ 6267 w 9119"/>
              <a:gd name="T95" fmla="*/ 1496 h 1589"/>
              <a:gd name="T96" fmla="*/ 8243 w 9119"/>
              <a:gd name="T97" fmla="*/ 558 h 1589"/>
              <a:gd name="T98" fmla="*/ 8729 w 9119"/>
              <a:gd name="T99" fmla="*/ 558 h 1589"/>
              <a:gd name="T100" fmla="*/ 8729 w 9119"/>
              <a:gd name="T101" fmla="*/ 901 h 1589"/>
              <a:gd name="T102" fmla="*/ 8243 w 9119"/>
              <a:gd name="T103" fmla="*/ 558 h 1589"/>
              <a:gd name="T104" fmla="*/ 9089 w 9119"/>
              <a:gd name="T105" fmla="*/ 1537 h 1589"/>
              <a:gd name="T106" fmla="*/ 8941 w 9119"/>
              <a:gd name="T107" fmla="*/ 1407 h 1589"/>
              <a:gd name="T108" fmla="*/ 7784 w 9119"/>
              <a:gd name="T109" fmla="*/ 1064 h 1589"/>
              <a:gd name="T110" fmla="*/ 9119 w 9119"/>
              <a:gd name="T111" fmla="*/ 730 h 1589"/>
              <a:gd name="T112" fmla="*/ 8230 w 9119"/>
              <a:gd name="T113" fmla="*/ 395 h 1589"/>
              <a:gd name="T114" fmla="*/ 8228 w 9119"/>
              <a:gd name="T115" fmla="*/ 1571 h 1589"/>
              <a:gd name="T116" fmla="*/ 9089 w 9119"/>
              <a:gd name="T117" fmla="*/ 1537 h 1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119" h="1589">
                <a:moveTo>
                  <a:pt x="4296" y="1407"/>
                </a:moveTo>
                <a:lnTo>
                  <a:pt x="4296" y="1407"/>
                </a:lnTo>
                <a:cubicBezTo>
                  <a:pt x="4420" y="1407"/>
                  <a:pt x="4466" y="1407"/>
                  <a:pt x="4609" y="1407"/>
                </a:cubicBezTo>
                <a:cubicBezTo>
                  <a:pt x="4961" y="1407"/>
                  <a:pt x="5081" y="1183"/>
                  <a:pt x="5081" y="983"/>
                </a:cubicBezTo>
                <a:cubicBezTo>
                  <a:pt x="5081" y="780"/>
                  <a:pt x="4961" y="558"/>
                  <a:pt x="4609" y="558"/>
                </a:cubicBezTo>
                <a:cubicBezTo>
                  <a:pt x="4465" y="558"/>
                  <a:pt x="4404" y="558"/>
                  <a:pt x="4296" y="558"/>
                </a:cubicBezTo>
                <a:cubicBezTo>
                  <a:pt x="3928" y="558"/>
                  <a:pt x="3821" y="792"/>
                  <a:pt x="3821" y="983"/>
                </a:cubicBezTo>
                <a:cubicBezTo>
                  <a:pt x="3821" y="1153"/>
                  <a:pt x="3917" y="1407"/>
                  <a:pt x="4296" y="1407"/>
                </a:cubicBezTo>
                <a:lnTo>
                  <a:pt x="4296" y="1407"/>
                </a:lnTo>
                <a:close/>
                <a:moveTo>
                  <a:pt x="3821" y="548"/>
                </a:moveTo>
                <a:lnTo>
                  <a:pt x="3821" y="548"/>
                </a:lnTo>
                <a:cubicBezTo>
                  <a:pt x="3899" y="474"/>
                  <a:pt x="4037" y="395"/>
                  <a:pt x="4256" y="395"/>
                </a:cubicBezTo>
                <a:cubicBezTo>
                  <a:pt x="4256" y="395"/>
                  <a:pt x="4451" y="395"/>
                  <a:pt x="4622" y="395"/>
                </a:cubicBezTo>
                <a:cubicBezTo>
                  <a:pt x="5121" y="395"/>
                  <a:pt x="5261" y="733"/>
                  <a:pt x="5261" y="983"/>
                </a:cubicBezTo>
                <a:cubicBezTo>
                  <a:pt x="5261" y="1264"/>
                  <a:pt x="5092" y="1571"/>
                  <a:pt x="4622" y="1571"/>
                </a:cubicBezTo>
                <a:cubicBezTo>
                  <a:pt x="4525" y="1571"/>
                  <a:pt x="4409" y="1571"/>
                  <a:pt x="4256" y="1571"/>
                </a:cubicBezTo>
                <a:cubicBezTo>
                  <a:pt x="3899" y="1571"/>
                  <a:pt x="3641" y="1340"/>
                  <a:pt x="3641" y="983"/>
                </a:cubicBezTo>
                <a:cubicBezTo>
                  <a:pt x="3641" y="863"/>
                  <a:pt x="3641" y="0"/>
                  <a:pt x="3641" y="0"/>
                </a:cubicBezTo>
                <a:cubicBezTo>
                  <a:pt x="3641" y="0"/>
                  <a:pt x="3677" y="0"/>
                  <a:pt x="3697" y="0"/>
                </a:cubicBezTo>
                <a:cubicBezTo>
                  <a:pt x="3776" y="0"/>
                  <a:pt x="3821" y="41"/>
                  <a:pt x="3821" y="117"/>
                </a:cubicBezTo>
                <a:cubicBezTo>
                  <a:pt x="3821" y="130"/>
                  <a:pt x="3821" y="548"/>
                  <a:pt x="3821" y="548"/>
                </a:cubicBezTo>
                <a:lnTo>
                  <a:pt x="3821" y="548"/>
                </a:lnTo>
                <a:close/>
                <a:moveTo>
                  <a:pt x="2492" y="1407"/>
                </a:moveTo>
                <a:lnTo>
                  <a:pt x="2492" y="1407"/>
                </a:lnTo>
                <a:cubicBezTo>
                  <a:pt x="2616" y="1407"/>
                  <a:pt x="2663" y="1407"/>
                  <a:pt x="2805" y="1407"/>
                </a:cubicBezTo>
                <a:cubicBezTo>
                  <a:pt x="3157" y="1407"/>
                  <a:pt x="3277" y="1183"/>
                  <a:pt x="3277" y="983"/>
                </a:cubicBezTo>
                <a:cubicBezTo>
                  <a:pt x="3277" y="780"/>
                  <a:pt x="3157" y="558"/>
                  <a:pt x="2805" y="558"/>
                </a:cubicBezTo>
                <a:cubicBezTo>
                  <a:pt x="2662" y="558"/>
                  <a:pt x="2600" y="558"/>
                  <a:pt x="2492" y="558"/>
                </a:cubicBezTo>
                <a:cubicBezTo>
                  <a:pt x="2125" y="558"/>
                  <a:pt x="2018" y="792"/>
                  <a:pt x="2018" y="983"/>
                </a:cubicBezTo>
                <a:cubicBezTo>
                  <a:pt x="2018" y="1153"/>
                  <a:pt x="2113" y="1407"/>
                  <a:pt x="2492" y="1407"/>
                </a:cubicBezTo>
                <a:lnTo>
                  <a:pt x="2492" y="1407"/>
                </a:lnTo>
                <a:close/>
                <a:moveTo>
                  <a:pt x="2018" y="548"/>
                </a:moveTo>
                <a:lnTo>
                  <a:pt x="2018" y="548"/>
                </a:lnTo>
                <a:cubicBezTo>
                  <a:pt x="2096" y="474"/>
                  <a:pt x="2233" y="395"/>
                  <a:pt x="2452" y="395"/>
                </a:cubicBezTo>
                <a:cubicBezTo>
                  <a:pt x="2452" y="395"/>
                  <a:pt x="2648" y="395"/>
                  <a:pt x="2818" y="395"/>
                </a:cubicBezTo>
                <a:cubicBezTo>
                  <a:pt x="3317" y="395"/>
                  <a:pt x="3458" y="733"/>
                  <a:pt x="3458" y="983"/>
                </a:cubicBezTo>
                <a:cubicBezTo>
                  <a:pt x="3458" y="1264"/>
                  <a:pt x="3289" y="1571"/>
                  <a:pt x="2818" y="1571"/>
                </a:cubicBezTo>
                <a:cubicBezTo>
                  <a:pt x="2721" y="1571"/>
                  <a:pt x="2605" y="1571"/>
                  <a:pt x="2452" y="1571"/>
                </a:cubicBezTo>
                <a:cubicBezTo>
                  <a:pt x="2095" y="1571"/>
                  <a:pt x="1837" y="1340"/>
                  <a:pt x="1837" y="983"/>
                </a:cubicBezTo>
                <a:cubicBezTo>
                  <a:pt x="1837" y="863"/>
                  <a:pt x="1837" y="0"/>
                  <a:pt x="1837" y="0"/>
                </a:cubicBezTo>
                <a:cubicBezTo>
                  <a:pt x="1837" y="0"/>
                  <a:pt x="1874" y="0"/>
                  <a:pt x="1893" y="0"/>
                </a:cubicBezTo>
                <a:cubicBezTo>
                  <a:pt x="1973" y="0"/>
                  <a:pt x="2018" y="41"/>
                  <a:pt x="2018" y="117"/>
                </a:cubicBezTo>
                <a:cubicBezTo>
                  <a:pt x="2018" y="130"/>
                  <a:pt x="2018" y="548"/>
                  <a:pt x="2018" y="548"/>
                </a:cubicBezTo>
                <a:lnTo>
                  <a:pt x="2018" y="548"/>
                </a:lnTo>
                <a:close/>
                <a:moveTo>
                  <a:pt x="7214" y="395"/>
                </a:moveTo>
                <a:lnTo>
                  <a:pt x="7214" y="395"/>
                </a:lnTo>
                <a:cubicBezTo>
                  <a:pt x="7214" y="395"/>
                  <a:pt x="7247" y="395"/>
                  <a:pt x="7257" y="395"/>
                </a:cubicBezTo>
                <a:cubicBezTo>
                  <a:pt x="7341" y="395"/>
                  <a:pt x="7395" y="433"/>
                  <a:pt x="7395" y="547"/>
                </a:cubicBezTo>
                <a:cubicBezTo>
                  <a:pt x="7395" y="560"/>
                  <a:pt x="7395" y="1571"/>
                  <a:pt x="7395" y="1571"/>
                </a:cubicBezTo>
                <a:cubicBezTo>
                  <a:pt x="7395" y="1571"/>
                  <a:pt x="7369" y="1571"/>
                  <a:pt x="7350" y="1571"/>
                </a:cubicBezTo>
                <a:cubicBezTo>
                  <a:pt x="7258" y="1571"/>
                  <a:pt x="7214" y="1521"/>
                  <a:pt x="7214" y="1422"/>
                </a:cubicBezTo>
                <a:cubicBezTo>
                  <a:pt x="7214" y="1409"/>
                  <a:pt x="7214" y="395"/>
                  <a:pt x="7214" y="395"/>
                </a:cubicBezTo>
                <a:lnTo>
                  <a:pt x="7214" y="395"/>
                </a:lnTo>
                <a:close/>
                <a:moveTo>
                  <a:pt x="7305" y="260"/>
                </a:moveTo>
                <a:lnTo>
                  <a:pt x="7305" y="260"/>
                </a:lnTo>
                <a:cubicBezTo>
                  <a:pt x="7357" y="260"/>
                  <a:pt x="7397" y="228"/>
                  <a:pt x="7397" y="167"/>
                </a:cubicBezTo>
                <a:cubicBezTo>
                  <a:pt x="7397" y="155"/>
                  <a:pt x="7397" y="135"/>
                  <a:pt x="7397" y="128"/>
                </a:cubicBezTo>
                <a:cubicBezTo>
                  <a:pt x="7397" y="66"/>
                  <a:pt x="7356" y="34"/>
                  <a:pt x="7305" y="34"/>
                </a:cubicBezTo>
                <a:cubicBezTo>
                  <a:pt x="7253" y="34"/>
                  <a:pt x="7212" y="66"/>
                  <a:pt x="7212" y="128"/>
                </a:cubicBezTo>
                <a:cubicBezTo>
                  <a:pt x="7212" y="136"/>
                  <a:pt x="7212" y="153"/>
                  <a:pt x="7212" y="167"/>
                </a:cubicBezTo>
                <a:cubicBezTo>
                  <a:pt x="7212" y="228"/>
                  <a:pt x="7253" y="260"/>
                  <a:pt x="7305" y="260"/>
                </a:cubicBezTo>
                <a:lnTo>
                  <a:pt x="7305" y="260"/>
                </a:lnTo>
                <a:close/>
                <a:moveTo>
                  <a:pt x="965" y="558"/>
                </a:moveTo>
                <a:lnTo>
                  <a:pt x="965" y="558"/>
                </a:lnTo>
                <a:cubicBezTo>
                  <a:pt x="841" y="558"/>
                  <a:pt x="795" y="558"/>
                  <a:pt x="652" y="558"/>
                </a:cubicBezTo>
                <a:cubicBezTo>
                  <a:pt x="300" y="558"/>
                  <a:pt x="180" y="782"/>
                  <a:pt x="180" y="983"/>
                </a:cubicBezTo>
                <a:cubicBezTo>
                  <a:pt x="180" y="1186"/>
                  <a:pt x="300" y="1407"/>
                  <a:pt x="652" y="1407"/>
                </a:cubicBezTo>
                <a:cubicBezTo>
                  <a:pt x="796" y="1407"/>
                  <a:pt x="857" y="1407"/>
                  <a:pt x="965" y="1407"/>
                </a:cubicBezTo>
                <a:cubicBezTo>
                  <a:pt x="1333" y="1407"/>
                  <a:pt x="1440" y="1174"/>
                  <a:pt x="1440" y="983"/>
                </a:cubicBezTo>
                <a:cubicBezTo>
                  <a:pt x="1440" y="812"/>
                  <a:pt x="1344" y="558"/>
                  <a:pt x="965" y="558"/>
                </a:cubicBezTo>
                <a:lnTo>
                  <a:pt x="965" y="558"/>
                </a:lnTo>
                <a:close/>
                <a:moveTo>
                  <a:pt x="1669" y="1571"/>
                </a:moveTo>
                <a:lnTo>
                  <a:pt x="1669" y="1571"/>
                </a:lnTo>
                <a:cubicBezTo>
                  <a:pt x="1596" y="1571"/>
                  <a:pt x="1549" y="1534"/>
                  <a:pt x="1535" y="1456"/>
                </a:cubicBezTo>
                <a:lnTo>
                  <a:pt x="1511" y="1328"/>
                </a:lnTo>
                <a:cubicBezTo>
                  <a:pt x="1471" y="1402"/>
                  <a:pt x="1324" y="1571"/>
                  <a:pt x="1005" y="1571"/>
                </a:cubicBezTo>
                <a:cubicBezTo>
                  <a:pt x="1005" y="1571"/>
                  <a:pt x="810" y="1571"/>
                  <a:pt x="639" y="1571"/>
                </a:cubicBezTo>
                <a:cubicBezTo>
                  <a:pt x="140" y="1571"/>
                  <a:pt x="0" y="1233"/>
                  <a:pt x="0" y="983"/>
                </a:cubicBezTo>
                <a:cubicBezTo>
                  <a:pt x="0" y="701"/>
                  <a:pt x="169" y="395"/>
                  <a:pt x="639" y="395"/>
                </a:cubicBezTo>
                <a:cubicBezTo>
                  <a:pt x="736" y="395"/>
                  <a:pt x="852" y="395"/>
                  <a:pt x="1005" y="395"/>
                </a:cubicBezTo>
                <a:cubicBezTo>
                  <a:pt x="1362" y="395"/>
                  <a:pt x="1561" y="603"/>
                  <a:pt x="1608" y="856"/>
                </a:cubicBezTo>
                <a:cubicBezTo>
                  <a:pt x="1648" y="1067"/>
                  <a:pt x="1742" y="1571"/>
                  <a:pt x="1742" y="1571"/>
                </a:cubicBezTo>
                <a:cubicBezTo>
                  <a:pt x="1742" y="1571"/>
                  <a:pt x="1708" y="1571"/>
                  <a:pt x="1669" y="1571"/>
                </a:cubicBezTo>
                <a:lnTo>
                  <a:pt x="1669" y="1571"/>
                </a:lnTo>
                <a:close/>
                <a:moveTo>
                  <a:pt x="6267" y="1496"/>
                </a:moveTo>
                <a:lnTo>
                  <a:pt x="6267" y="1496"/>
                </a:lnTo>
                <a:cubicBezTo>
                  <a:pt x="6217" y="1565"/>
                  <a:pt x="6182" y="1589"/>
                  <a:pt x="6139" y="1589"/>
                </a:cubicBezTo>
                <a:cubicBezTo>
                  <a:pt x="6078" y="1589"/>
                  <a:pt x="6055" y="1556"/>
                  <a:pt x="6011" y="1496"/>
                </a:cubicBezTo>
                <a:cubicBezTo>
                  <a:pt x="5906" y="1353"/>
                  <a:pt x="5205" y="395"/>
                  <a:pt x="5205" y="395"/>
                </a:cubicBezTo>
                <a:cubicBezTo>
                  <a:pt x="5205" y="395"/>
                  <a:pt x="5272" y="395"/>
                  <a:pt x="5313" y="395"/>
                </a:cubicBezTo>
                <a:cubicBezTo>
                  <a:pt x="5430" y="395"/>
                  <a:pt x="5464" y="436"/>
                  <a:pt x="5512" y="504"/>
                </a:cubicBezTo>
                <a:cubicBezTo>
                  <a:pt x="5534" y="534"/>
                  <a:pt x="6143" y="1393"/>
                  <a:pt x="6143" y="1393"/>
                </a:cubicBezTo>
                <a:cubicBezTo>
                  <a:pt x="6143" y="1393"/>
                  <a:pt x="6752" y="535"/>
                  <a:pt x="6777" y="500"/>
                </a:cubicBezTo>
                <a:cubicBezTo>
                  <a:pt x="6822" y="436"/>
                  <a:pt x="6857" y="395"/>
                  <a:pt x="6974" y="395"/>
                </a:cubicBezTo>
                <a:cubicBezTo>
                  <a:pt x="7007" y="395"/>
                  <a:pt x="7070" y="395"/>
                  <a:pt x="7070" y="395"/>
                </a:cubicBezTo>
                <a:cubicBezTo>
                  <a:pt x="7070" y="395"/>
                  <a:pt x="6352" y="1379"/>
                  <a:pt x="6267" y="1496"/>
                </a:cubicBezTo>
                <a:lnTo>
                  <a:pt x="6267" y="1496"/>
                </a:lnTo>
                <a:close/>
                <a:moveTo>
                  <a:pt x="8243" y="558"/>
                </a:moveTo>
                <a:lnTo>
                  <a:pt x="8243" y="558"/>
                </a:lnTo>
                <a:cubicBezTo>
                  <a:pt x="8319" y="558"/>
                  <a:pt x="8620" y="558"/>
                  <a:pt x="8729" y="558"/>
                </a:cubicBezTo>
                <a:cubicBezTo>
                  <a:pt x="8897" y="558"/>
                  <a:pt x="8937" y="663"/>
                  <a:pt x="8937" y="730"/>
                </a:cubicBezTo>
                <a:cubicBezTo>
                  <a:pt x="8937" y="790"/>
                  <a:pt x="8901" y="901"/>
                  <a:pt x="8729" y="901"/>
                </a:cubicBezTo>
                <a:cubicBezTo>
                  <a:pt x="8615" y="901"/>
                  <a:pt x="7784" y="901"/>
                  <a:pt x="7784" y="901"/>
                </a:cubicBezTo>
                <a:cubicBezTo>
                  <a:pt x="7795" y="784"/>
                  <a:pt x="7893" y="558"/>
                  <a:pt x="8243" y="558"/>
                </a:cubicBezTo>
                <a:lnTo>
                  <a:pt x="8243" y="558"/>
                </a:lnTo>
                <a:close/>
                <a:moveTo>
                  <a:pt x="9089" y="1537"/>
                </a:moveTo>
                <a:lnTo>
                  <a:pt x="9089" y="1537"/>
                </a:lnTo>
                <a:cubicBezTo>
                  <a:pt x="9089" y="1441"/>
                  <a:pt x="9034" y="1407"/>
                  <a:pt x="8941" y="1407"/>
                </a:cubicBezTo>
                <a:cubicBezTo>
                  <a:pt x="8889" y="1407"/>
                  <a:pt x="8242" y="1407"/>
                  <a:pt x="8242" y="1407"/>
                </a:cubicBezTo>
                <a:cubicBezTo>
                  <a:pt x="7914" y="1407"/>
                  <a:pt x="7799" y="1204"/>
                  <a:pt x="7784" y="1064"/>
                </a:cubicBezTo>
                <a:cubicBezTo>
                  <a:pt x="7784" y="1064"/>
                  <a:pt x="8528" y="1064"/>
                  <a:pt x="8753" y="1064"/>
                </a:cubicBezTo>
                <a:cubicBezTo>
                  <a:pt x="9036" y="1064"/>
                  <a:pt x="9119" y="861"/>
                  <a:pt x="9119" y="730"/>
                </a:cubicBezTo>
                <a:cubicBezTo>
                  <a:pt x="9119" y="590"/>
                  <a:pt x="9029" y="395"/>
                  <a:pt x="8753" y="395"/>
                </a:cubicBezTo>
                <a:cubicBezTo>
                  <a:pt x="8504" y="395"/>
                  <a:pt x="8230" y="395"/>
                  <a:pt x="8230" y="395"/>
                </a:cubicBezTo>
                <a:cubicBezTo>
                  <a:pt x="7753" y="395"/>
                  <a:pt x="7596" y="720"/>
                  <a:pt x="7596" y="983"/>
                </a:cubicBezTo>
                <a:cubicBezTo>
                  <a:pt x="7596" y="1272"/>
                  <a:pt x="7775" y="1571"/>
                  <a:pt x="8228" y="1571"/>
                </a:cubicBezTo>
                <a:lnTo>
                  <a:pt x="9089" y="1571"/>
                </a:lnTo>
                <a:cubicBezTo>
                  <a:pt x="9089" y="1571"/>
                  <a:pt x="9089" y="1546"/>
                  <a:pt x="9089" y="1537"/>
                </a:cubicBezTo>
                <a:close/>
              </a:path>
            </a:pathLst>
          </a:custGeom>
          <a:solidFill>
            <a:srgbClr val="FEFEFE"/>
          </a:solidFill>
          <a:ln w="0">
            <a:noFill/>
            <a:prstDash val="solid"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dirty="0">
              <a:solidFill>
                <a:srgbClr val="070605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5686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71D49"/>
                </a:solidFill>
              </a:rPr>
              <a:t>3/27/2013</a:t>
            </a:r>
            <a:endParaRPr dirty="0">
              <a:solidFill>
                <a:srgbClr val="071D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9400" y="6933156"/>
            <a:ext cx="5486400" cy="183515"/>
          </a:xfrm>
          <a:prstGeom prst="rect">
            <a:avLst/>
          </a:prstGeom>
        </p:spPr>
        <p:txBody>
          <a:bodyPr/>
          <a:lstStyle/>
          <a:p>
            <a:pPr algn="ctr" defTabSz="457200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EAFB-838A-4B03-88C9-2F8D743880CE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939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-3268980" y="3268980"/>
            <a:ext cx="6858000" cy="320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prstClr val="white"/>
              </a:solidFill>
            </a:endParaRPr>
          </a:p>
        </p:txBody>
      </p:sp>
      <p:pic>
        <p:nvPicPr>
          <p:cNvPr id="8" name="Picture 12" descr="AbbVieLogo_Standard_White.e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-183934" y="728580"/>
            <a:ext cx="687909" cy="120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07680" y="457200"/>
            <a:ext cx="73152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731520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-182881" y="2003742"/>
            <a:ext cx="685800" cy="183515"/>
          </a:xfrm>
        </p:spPr>
        <p:txBody>
          <a:bodyPr/>
          <a:lstStyle/>
          <a:p>
            <a:r>
              <a:rPr lang="en-US" smtClean="0">
                <a:solidFill>
                  <a:srgbClr val="071D49"/>
                </a:solidFill>
              </a:rPr>
              <a:t>3/27/2013</a:t>
            </a:r>
            <a:endParaRPr dirty="0">
              <a:solidFill>
                <a:srgbClr val="071D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-1597076" y="4179939"/>
            <a:ext cx="3514192" cy="183515"/>
          </a:xfrm>
          <a:prstGeom prst="rect">
            <a:avLst/>
          </a:prstGeom>
        </p:spPr>
        <p:txBody>
          <a:bodyPr/>
          <a:lstStyle/>
          <a:p>
            <a:pPr algn="ctr" defTabSz="457200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-3541" y="6153014"/>
            <a:ext cx="304800" cy="183515"/>
          </a:xfrm>
        </p:spPr>
        <p:txBody>
          <a:bodyPr/>
          <a:lstStyle/>
          <a:p>
            <a:fld id="{DFE4EAFB-838A-4B03-88C9-2F8D743880CE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8038563" y="457200"/>
            <a:ext cx="0" cy="5943600"/>
          </a:xfrm>
          <a:prstGeom prst="line">
            <a:avLst/>
          </a:prstGeom>
          <a:ln w="127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0206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bg>
      <p:bgPr>
        <a:solidFill>
          <a:srgbClr val="07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8"/>
          <p:cNvSpPr>
            <a:spLocks noEditPoints="1"/>
          </p:cNvSpPr>
          <p:nvPr userDrawn="1"/>
        </p:nvSpPr>
        <p:spPr bwMode="auto">
          <a:xfrm>
            <a:off x="2536825" y="2962275"/>
            <a:ext cx="4038600" cy="708025"/>
          </a:xfrm>
          <a:custGeom>
            <a:avLst/>
            <a:gdLst>
              <a:gd name="T0" fmla="*/ 4296 w 9119"/>
              <a:gd name="T1" fmla="*/ 1407 h 1589"/>
              <a:gd name="T2" fmla="*/ 5081 w 9119"/>
              <a:gd name="T3" fmla="*/ 983 h 1589"/>
              <a:gd name="T4" fmla="*/ 4296 w 9119"/>
              <a:gd name="T5" fmla="*/ 558 h 1589"/>
              <a:gd name="T6" fmla="*/ 4296 w 9119"/>
              <a:gd name="T7" fmla="*/ 1407 h 1589"/>
              <a:gd name="T8" fmla="*/ 3821 w 9119"/>
              <a:gd name="T9" fmla="*/ 548 h 1589"/>
              <a:gd name="T10" fmla="*/ 4256 w 9119"/>
              <a:gd name="T11" fmla="*/ 395 h 1589"/>
              <a:gd name="T12" fmla="*/ 5261 w 9119"/>
              <a:gd name="T13" fmla="*/ 983 h 1589"/>
              <a:gd name="T14" fmla="*/ 4256 w 9119"/>
              <a:gd name="T15" fmla="*/ 1571 h 1589"/>
              <a:gd name="T16" fmla="*/ 3641 w 9119"/>
              <a:gd name="T17" fmla="*/ 0 h 1589"/>
              <a:gd name="T18" fmla="*/ 3821 w 9119"/>
              <a:gd name="T19" fmla="*/ 117 h 1589"/>
              <a:gd name="T20" fmla="*/ 3821 w 9119"/>
              <a:gd name="T21" fmla="*/ 548 h 1589"/>
              <a:gd name="T22" fmla="*/ 2492 w 9119"/>
              <a:gd name="T23" fmla="*/ 1407 h 1589"/>
              <a:gd name="T24" fmla="*/ 3277 w 9119"/>
              <a:gd name="T25" fmla="*/ 983 h 1589"/>
              <a:gd name="T26" fmla="*/ 2492 w 9119"/>
              <a:gd name="T27" fmla="*/ 558 h 1589"/>
              <a:gd name="T28" fmla="*/ 2492 w 9119"/>
              <a:gd name="T29" fmla="*/ 1407 h 1589"/>
              <a:gd name="T30" fmla="*/ 2018 w 9119"/>
              <a:gd name="T31" fmla="*/ 548 h 1589"/>
              <a:gd name="T32" fmla="*/ 2452 w 9119"/>
              <a:gd name="T33" fmla="*/ 395 h 1589"/>
              <a:gd name="T34" fmla="*/ 3458 w 9119"/>
              <a:gd name="T35" fmla="*/ 983 h 1589"/>
              <a:gd name="T36" fmla="*/ 2452 w 9119"/>
              <a:gd name="T37" fmla="*/ 1571 h 1589"/>
              <a:gd name="T38" fmla="*/ 1837 w 9119"/>
              <a:gd name="T39" fmla="*/ 0 h 1589"/>
              <a:gd name="T40" fmla="*/ 2018 w 9119"/>
              <a:gd name="T41" fmla="*/ 117 h 1589"/>
              <a:gd name="T42" fmla="*/ 2018 w 9119"/>
              <a:gd name="T43" fmla="*/ 548 h 1589"/>
              <a:gd name="T44" fmla="*/ 7214 w 9119"/>
              <a:gd name="T45" fmla="*/ 395 h 1589"/>
              <a:gd name="T46" fmla="*/ 7395 w 9119"/>
              <a:gd name="T47" fmla="*/ 547 h 1589"/>
              <a:gd name="T48" fmla="*/ 7350 w 9119"/>
              <a:gd name="T49" fmla="*/ 1571 h 1589"/>
              <a:gd name="T50" fmla="*/ 7214 w 9119"/>
              <a:gd name="T51" fmla="*/ 395 h 1589"/>
              <a:gd name="T52" fmla="*/ 7305 w 9119"/>
              <a:gd name="T53" fmla="*/ 260 h 1589"/>
              <a:gd name="T54" fmla="*/ 7397 w 9119"/>
              <a:gd name="T55" fmla="*/ 167 h 1589"/>
              <a:gd name="T56" fmla="*/ 7305 w 9119"/>
              <a:gd name="T57" fmla="*/ 34 h 1589"/>
              <a:gd name="T58" fmla="*/ 7212 w 9119"/>
              <a:gd name="T59" fmla="*/ 167 h 1589"/>
              <a:gd name="T60" fmla="*/ 7305 w 9119"/>
              <a:gd name="T61" fmla="*/ 260 h 1589"/>
              <a:gd name="T62" fmla="*/ 965 w 9119"/>
              <a:gd name="T63" fmla="*/ 558 h 1589"/>
              <a:gd name="T64" fmla="*/ 180 w 9119"/>
              <a:gd name="T65" fmla="*/ 983 h 1589"/>
              <a:gd name="T66" fmla="*/ 965 w 9119"/>
              <a:gd name="T67" fmla="*/ 1407 h 1589"/>
              <a:gd name="T68" fmla="*/ 965 w 9119"/>
              <a:gd name="T69" fmla="*/ 558 h 1589"/>
              <a:gd name="T70" fmla="*/ 1669 w 9119"/>
              <a:gd name="T71" fmla="*/ 1571 h 1589"/>
              <a:gd name="T72" fmla="*/ 1535 w 9119"/>
              <a:gd name="T73" fmla="*/ 1456 h 1589"/>
              <a:gd name="T74" fmla="*/ 1005 w 9119"/>
              <a:gd name="T75" fmla="*/ 1571 h 1589"/>
              <a:gd name="T76" fmla="*/ 0 w 9119"/>
              <a:gd name="T77" fmla="*/ 983 h 1589"/>
              <a:gd name="T78" fmla="*/ 1005 w 9119"/>
              <a:gd name="T79" fmla="*/ 395 h 1589"/>
              <a:gd name="T80" fmla="*/ 1742 w 9119"/>
              <a:gd name="T81" fmla="*/ 1571 h 1589"/>
              <a:gd name="T82" fmla="*/ 1669 w 9119"/>
              <a:gd name="T83" fmla="*/ 1571 h 1589"/>
              <a:gd name="T84" fmla="*/ 6267 w 9119"/>
              <a:gd name="T85" fmla="*/ 1496 h 1589"/>
              <a:gd name="T86" fmla="*/ 6011 w 9119"/>
              <a:gd name="T87" fmla="*/ 1496 h 1589"/>
              <a:gd name="T88" fmla="*/ 5313 w 9119"/>
              <a:gd name="T89" fmla="*/ 395 h 1589"/>
              <a:gd name="T90" fmla="*/ 6143 w 9119"/>
              <a:gd name="T91" fmla="*/ 1393 h 1589"/>
              <a:gd name="T92" fmla="*/ 6974 w 9119"/>
              <a:gd name="T93" fmla="*/ 395 h 1589"/>
              <a:gd name="T94" fmla="*/ 6267 w 9119"/>
              <a:gd name="T95" fmla="*/ 1496 h 1589"/>
              <a:gd name="T96" fmla="*/ 8243 w 9119"/>
              <a:gd name="T97" fmla="*/ 558 h 1589"/>
              <a:gd name="T98" fmla="*/ 8729 w 9119"/>
              <a:gd name="T99" fmla="*/ 558 h 1589"/>
              <a:gd name="T100" fmla="*/ 8729 w 9119"/>
              <a:gd name="T101" fmla="*/ 901 h 1589"/>
              <a:gd name="T102" fmla="*/ 8243 w 9119"/>
              <a:gd name="T103" fmla="*/ 558 h 1589"/>
              <a:gd name="T104" fmla="*/ 9089 w 9119"/>
              <a:gd name="T105" fmla="*/ 1537 h 1589"/>
              <a:gd name="T106" fmla="*/ 8941 w 9119"/>
              <a:gd name="T107" fmla="*/ 1407 h 1589"/>
              <a:gd name="T108" fmla="*/ 7784 w 9119"/>
              <a:gd name="T109" fmla="*/ 1064 h 1589"/>
              <a:gd name="T110" fmla="*/ 9119 w 9119"/>
              <a:gd name="T111" fmla="*/ 730 h 1589"/>
              <a:gd name="T112" fmla="*/ 8230 w 9119"/>
              <a:gd name="T113" fmla="*/ 395 h 1589"/>
              <a:gd name="T114" fmla="*/ 8228 w 9119"/>
              <a:gd name="T115" fmla="*/ 1571 h 1589"/>
              <a:gd name="T116" fmla="*/ 9089 w 9119"/>
              <a:gd name="T117" fmla="*/ 1537 h 1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119" h="1589">
                <a:moveTo>
                  <a:pt x="4296" y="1407"/>
                </a:moveTo>
                <a:lnTo>
                  <a:pt x="4296" y="1407"/>
                </a:lnTo>
                <a:cubicBezTo>
                  <a:pt x="4420" y="1407"/>
                  <a:pt x="4466" y="1407"/>
                  <a:pt x="4609" y="1407"/>
                </a:cubicBezTo>
                <a:cubicBezTo>
                  <a:pt x="4961" y="1407"/>
                  <a:pt x="5081" y="1183"/>
                  <a:pt x="5081" y="983"/>
                </a:cubicBezTo>
                <a:cubicBezTo>
                  <a:pt x="5081" y="780"/>
                  <a:pt x="4961" y="558"/>
                  <a:pt x="4609" y="558"/>
                </a:cubicBezTo>
                <a:cubicBezTo>
                  <a:pt x="4465" y="558"/>
                  <a:pt x="4404" y="558"/>
                  <a:pt x="4296" y="558"/>
                </a:cubicBezTo>
                <a:cubicBezTo>
                  <a:pt x="3928" y="558"/>
                  <a:pt x="3821" y="792"/>
                  <a:pt x="3821" y="983"/>
                </a:cubicBezTo>
                <a:cubicBezTo>
                  <a:pt x="3821" y="1153"/>
                  <a:pt x="3917" y="1407"/>
                  <a:pt x="4296" y="1407"/>
                </a:cubicBezTo>
                <a:lnTo>
                  <a:pt x="4296" y="1407"/>
                </a:lnTo>
                <a:close/>
                <a:moveTo>
                  <a:pt x="3821" y="548"/>
                </a:moveTo>
                <a:lnTo>
                  <a:pt x="3821" y="548"/>
                </a:lnTo>
                <a:cubicBezTo>
                  <a:pt x="3899" y="474"/>
                  <a:pt x="4037" y="395"/>
                  <a:pt x="4256" y="395"/>
                </a:cubicBezTo>
                <a:cubicBezTo>
                  <a:pt x="4256" y="395"/>
                  <a:pt x="4451" y="395"/>
                  <a:pt x="4622" y="395"/>
                </a:cubicBezTo>
                <a:cubicBezTo>
                  <a:pt x="5121" y="395"/>
                  <a:pt x="5261" y="733"/>
                  <a:pt x="5261" y="983"/>
                </a:cubicBezTo>
                <a:cubicBezTo>
                  <a:pt x="5261" y="1264"/>
                  <a:pt x="5092" y="1571"/>
                  <a:pt x="4622" y="1571"/>
                </a:cubicBezTo>
                <a:cubicBezTo>
                  <a:pt x="4525" y="1571"/>
                  <a:pt x="4409" y="1571"/>
                  <a:pt x="4256" y="1571"/>
                </a:cubicBezTo>
                <a:cubicBezTo>
                  <a:pt x="3899" y="1571"/>
                  <a:pt x="3641" y="1340"/>
                  <a:pt x="3641" y="983"/>
                </a:cubicBezTo>
                <a:cubicBezTo>
                  <a:pt x="3641" y="863"/>
                  <a:pt x="3641" y="0"/>
                  <a:pt x="3641" y="0"/>
                </a:cubicBezTo>
                <a:cubicBezTo>
                  <a:pt x="3641" y="0"/>
                  <a:pt x="3677" y="0"/>
                  <a:pt x="3697" y="0"/>
                </a:cubicBezTo>
                <a:cubicBezTo>
                  <a:pt x="3776" y="0"/>
                  <a:pt x="3821" y="41"/>
                  <a:pt x="3821" y="117"/>
                </a:cubicBezTo>
                <a:cubicBezTo>
                  <a:pt x="3821" y="130"/>
                  <a:pt x="3821" y="548"/>
                  <a:pt x="3821" y="548"/>
                </a:cubicBezTo>
                <a:lnTo>
                  <a:pt x="3821" y="548"/>
                </a:lnTo>
                <a:close/>
                <a:moveTo>
                  <a:pt x="2492" y="1407"/>
                </a:moveTo>
                <a:lnTo>
                  <a:pt x="2492" y="1407"/>
                </a:lnTo>
                <a:cubicBezTo>
                  <a:pt x="2616" y="1407"/>
                  <a:pt x="2663" y="1407"/>
                  <a:pt x="2805" y="1407"/>
                </a:cubicBezTo>
                <a:cubicBezTo>
                  <a:pt x="3157" y="1407"/>
                  <a:pt x="3277" y="1183"/>
                  <a:pt x="3277" y="983"/>
                </a:cubicBezTo>
                <a:cubicBezTo>
                  <a:pt x="3277" y="780"/>
                  <a:pt x="3157" y="558"/>
                  <a:pt x="2805" y="558"/>
                </a:cubicBezTo>
                <a:cubicBezTo>
                  <a:pt x="2662" y="558"/>
                  <a:pt x="2600" y="558"/>
                  <a:pt x="2492" y="558"/>
                </a:cubicBezTo>
                <a:cubicBezTo>
                  <a:pt x="2125" y="558"/>
                  <a:pt x="2018" y="792"/>
                  <a:pt x="2018" y="983"/>
                </a:cubicBezTo>
                <a:cubicBezTo>
                  <a:pt x="2018" y="1153"/>
                  <a:pt x="2113" y="1407"/>
                  <a:pt x="2492" y="1407"/>
                </a:cubicBezTo>
                <a:lnTo>
                  <a:pt x="2492" y="1407"/>
                </a:lnTo>
                <a:close/>
                <a:moveTo>
                  <a:pt x="2018" y="548"/>
                </a:moveTo>
                <a:lnTo>
                  <a:pt x="2018" y="548"/>
                </a:lnTo>
                <a:cubicBezTo>
                  <a:pt x="2096" y="474"/>
                  <a:pt x="2233" y="395"/>
                  <a:pt x="2452" y="395"/>
                </a:cubicBezTo>
                <a:cubicBezTo>
                  <a:pt x="2452" y="395"/>
                  <a:pt x="2648" y="395"/>
                  <a:pt x="2818" y="395"/>
                </a:cubicBezTo>
                <a:cubicBezTo>
                  <a:pt x="3317" y="395"/>
                  <a:pt x="3458" y="733"/>
                  <a:pt x="3458" y="983"/>
                </a:cubicBezTo>
                <a:cubicBezTo>
                  <a:pt x="3458" y="1264"/>
                  <a:pt x="3289" y="1571"/>
                  <a:pt x="2818" y="1571"/>
                </a:cubicBezTo>
                <a:cubicBezTo>
                  <a:pt x="2721" y="1571"/>
                  <a:pt x="2605" y="1571"/>
                  <a:pt x="2452" y="1571"/>
                </a:cubicBezTo>
                <a:cubicBezTo>
                  <a:pt x="2095" y="1571"/>
                  <a:pt x="1837" y="1340"/>
                  <a:pt x="1837" y="983"/>
                </a:cubicBezTo>
                <a:cubicBezTo>
                  <a:pt x="1837" y="863"/>
                  <a:pt x="1837" y="0"/>
                  <a:pt x="1837" y="0"/>
                </a:cubicBezTo>
                <a:cubicBezTo>
                  <a:pt x="1837" y="0"/>
                  <a:pt x="1874" y="0"/>
                  <a:pt x="1893" y="0"/>
                </a:cubicBezTo>
                <a:cubicBezTo>
                  <a:pt x="1973" y="0"/>
                  <a:pt x="2018" y="41"/>
                  <a:pt x="2018" y="117"/>
                </a:cubicBezTo>
                <a:cubicBezTo>
                  <a:pt x="2018" y="130"/>
                  <a:pt x="2018" y="548"/>
                  <a:pt x="2018" y="548"/>
                </a:cubicBezTo>
                <a:lnTo>
                  <a:pt x="2018" y="548"/>
                </a:lnTo>
                <a:close/>
                <a:moveTo>
                  <a:pt x="7214" y="395"/>
                </a:moveTo>
                <a:lnTo>
                  <a:pt x="7214" y="395"/>
                </a:lnTo>
                <a:cubicBezTo>
                  <a:pt x="7214" y="395"/>
                  <a:pt x="7247" y="395"/>
                  <a:pt x="7257" y="395"/>
                </a:cubicBezTo>
                <a:cubicBezTo>
                  <a:pt x="7341" y="395"/>
                  <a:pt x="7395" y="433"/>
                  <a:pt x="7395" y="547"/>
                </a:cubicBezTo>
                <a:cubicBezTo>
                  <a:pt x="7395" y="560"/>
                  <a:pt x="7395" y="1571"/>
                  <a:pt x="7395" y="1571"/>
                </a:cubicBezTo>
                <a:cubicBezTo>
                  <a:pt x="7395" y="1571"/>
                  <a:pt x="7369" y="1571"/>
                  <a:pt x="7350" y="1571"/>
                </a:cubicBezTo>
                <a:cubicBezTo>
                  <a:pt x="7258" y="1571"/>
                  <a:pt x="7214" y="1521"/>
                  <a:pt x="7214" y="1422"/>
                </a:cubicBezTo>
                <a:cubicBezTo>
                  <a:pt x="7214" y="1409"/>
                  <a:pt x="7214" y="395"/>
                  <a:pt x="7214" y="395"/>
                </a:cubicBezTo>
                <a:lnTo>
                  <a:pt x="7214" y="395"/>
                </a:lnTo>
                <a:close/>
                <a:moveTo>
                  <a:pt x="7305" y="260"/>
                </a:moveTo>
                <a:lnTo>
                  <a:pt x="7305" y="260"/>
                </a:lnTo>
                <a:cubicBezTo>
                  <a:pt x="7357" y="260"/>
                  <a:pt x="7397" y="228"/>
                  <a:pt x="7397" y="167"/>
                </a:cubicBezTo>
                <a:cubicBezTo>
                  <a:pt x="7397" y="155"/>
                  <a:pt x="7397" y="135"/>
                  <a:pt x="7397" y="128"/>
                </a:cubicBezTo>
                <a:cubicBezTo>
                  <a:pt x="7397" y="66"/>
                  <a:pt x="7356" y="34"/>
                  <a:pt x="7305" y="34"/>
                </a:cubicBezTo>
                <a:cubicBezTo>
                  <a:pt x="7253" y="34"/>
                  <a:pt x="7212" y="66"/>
                  <a:pt x="7212" y="128"/>
                </a:cubicBezTo>
                <a:cubicBezTo>
                  <a:pt x="7212" y="136"/>
                  <a:pt x="7212" y="153"/>
                  <a:pt x="7212" y="167"/>
                </a:cubicBezTo>
                <a:cubicBezTo>
                  <a:pt x="7212" y="228"/>
                  <a:pt x="7253" y="260"/>
                  <a:pt x="7305" y="260"/>
                </a:cubicBezTo>
                <a:lnTo>
                  <a:pt x="7305" y="260"/>
                </a:lnTo>
                <a:close/>
                <a:moveTo>
                  <a:pt x="965" y="558"/>
                </a:moveTo>
                <a:lnTo>
                  <a:pt x="965" y="558"/>
                </a:lnTo>
                <a:cubicBezTo>
                  <a:pt x="841" y="558"/>
                  <a:pt x="795" y="558"/>
                  <a:pt x="652" y="558"/>
                </a:cubicBezTo>
                <a:cubicBezTo>
                  <a:pt x="300" y="558"/>
                  <a:pt x="180" y="782"/>
                  <a:pt x="180" y="983"/>
                </a:cubicBezTo>
                <a:cubicBezTo>
                  <a:pt x="180" y="1186"/>
                  <a:pt x="300" y="1407"/>
                  <a:pt x="652" y="1407"/>
                </a:cubicBezTo>
                <a:cubicBezTo>
                  <a:pt x="796" y="1407"/>
                  <a:pt x="857" y="1407"/>
                  <a:pt x="965" y="1407"/>
                </a:cubicBezTo>
                <a:cubicBezTo>
                  <a:pt x="1333" y="1407"/>
                  <a:pt x="1440" y="1174"/>
                  <a:pt x="1440" y="983"/>
                </a:cubicBezTo>
                <a:cubicBezTo>
                  <a:pt x="1440" y="812"/>
                  <a:pt x="1344" y="558"/>
                  <a:pt x="965" y="558"/>
                </a:cubicBezTo>
                <a:lnTo>
                  <a:pt x="965" y="558"/>
                </a:lnTo>
                <a:close/>
                <a:moveTo>
                  <a:pt x="1669" y="1571"/>
                </a:moveTo>
                <a:lnTo>
                  <a:pt x="1669" y="1571"/>
                </a:lnTo>
                <a:cubicBezTo>
                  <a:pt x="1596" y="1571"/>
                  <a:pt x="1549" y="1534"/>
                  <a:pt x="1535" y="1456"/>
                </a:cubicBezTo>
                <a:lnTo>
                  <a:pt x="1511" y="1328"/>
                </a:lnTo>
                <a:cubicBezTo>
                  <a:pt x="1471" y="1402"/>
                  <a:pt x="1324" y="1571"/>
                  <a:pt x="1005" y="1571"/>
                </a:cubicBezTo>
                <a:cubicBezTo>
                  <a:pt x="1005" y="1571"/>
                  <a:pt x="810" y="1571"/>
                  <a:pt x="639" y="1571"/>
                </a:cubicBezTo>
                <a:cubicBezTo>
                  <a:pt x="140" y="1571"/>
                  <a:pt x="0" y="1233"/>
                  <a:pt x="0" y="983"/>
                </a:cubicBezTo>
                <a:cubicBezTo>
                  <a:pt x="0" y="701"/>
                  <a:pt x="169" y="395"/>
                  <a:pt x="639" y="395"/>
                </a:cubicBezTo>
                <a:cubicBezTo>
                  <a:pt x="736" y="395"/>
                  <a:pt x="852" y="395"/>
                  <a:pt x="1005" y="395"/>
                </a:cubicBezTo>
                <a:cubicBezTo>
                  <a:pt x="1362" y="395"/>
                  <a:pt x="1561" y="603"/>
                  <a:pt x="1608" y="856"/>
                </a:cubicBezTo>
                <a:cubicBezTo>
                  <a:pt x="1648" y="1067"/>
                  <a:pt x="1742" y="1571"/>
                  <a:pt x="1742" y="1571"/>
                </a:cubicBezTo>
                <a:cubicBezTo>
                  <a:pt x="1742" y="1571"/>
                  <a:pt x="1708" y="1571"/>
                  <a:pt x="1669" y="1571"/>
                </a:cubicBezTo>
                <a:lnTo>
                  <a:pt x="1669" y="1571"/>
                </a:lnTo>
                <a:close/>
                <a:moveTo>
                  <a:pt x="6267" y="1496"/>
                </a:moveTo>
                <a:lnTo>
                  <a:pt x="6267" y="1496"/>
                </a:lnTo>
                <a:cubicBezTo>
                  <a:pt x="6217" y="1565"/>
                  <a:pt x="6182" y="1589"/>
                  <a:pt x="6139" y="1589"/>
                </a:cubicBezTo>
                <a:cubicBezTo>
                  <a:pt x="6078" y="1589"/>
                  <a:pt x="6055" y="1556"/>
                  <a:pt x="6011" y="1496"/>
                </a:cubicBezTo>
                <a:cubicBezTo>
                  <a:pt x="5906" y="1353"/>
                  <a:pt x="5205" y="395"/>
                  <a:pt x="5205" y="395"/>
                </a:cubicBezTo>
                <a:cubicBezTo>
                  <a:pt x="5205" y="395"/>
                  <a:pt x="5272" y="395"/>
                  <a:pt x="5313" y="395"/>
                </a:cubicBezTo>
                <a:cubicBezTo>
                  <a:pt x="5430" y="395"/>
                  <a:pt x="5464" y="436"/>
                  <a:pt x="5512" y="504"/>
                </a:cubicBezTo>
                <a:cubicBezTo>
                  <a:pt x="5534" y="534"/>
                  <a:pt x="6143" y="1393"/>
                  <a:pt x="6143" y="1393"/>
                </a:cubicBezTo>
                <a:cubicBezTo>
                  <a:pt x="6143" y="1393"/>
                  <a:pt x="6752" y="535"/>
                  <a:pt x="6777" y="500"/>
                </a:cubicBezTo>
                <a:cubicBezTo>
                  <a:pt x="6822" y="436"/>
                  <a:pt x="6857" y="395"/>
                  <a:pt x="6974" y="395"/>
                </a:cubicBezTo>
                <a:cubicBezTo>
                  <a:pt x="7007" y="395"/>
                  <a:pt x="7070" y="395"/>
                  <a:pt x="7070" y="395"/>
                </a:cubicBezTo>
                <a:cubicBezTo>
                  <a:pt x="7070" y="395"/>
                  <a:pt x="6352" y="1379"/>
                  <a:pt x="6267" y="1496"/>
                </a:cubicBezTo>
                <a:lnTo>
                  <a:pt x="6267" y="1496"/>
                </a:lnTo>
                <a:close/>
                <a:moveTo>
                  <a:pt x="8243" y="558"/>
                </a:moveTo>
                <a:lnTo>
                  <a:pt x="8243" y="558"/>
                </a:lnTo>
                <a:cubicBezTo>
                  <a:pt x="8319" y="558"/>
                  <a:pt x="8620" y="558"/>
                  <a:pt x="8729" y="558"/>
                </a:cubicBezTo>
                <a:cubicBezTo>
                  <a:pt x="8897" y="558"/>
                  <a:pt x="8937" y="663"/>
                  <a:pt x="8937" y="730"/>
                </a:cubicBezTo>
                <a:cubicBezTo>
                  <a:pt x="8937" y="790"/>
                  <a:pt x="8901" y="901"/>
                  <a:pt x="8729" y="901"/>
                </a:cubicBezTo>
                <a:cubicBezTo>
                  <a:pt x="8615" y="901"/>
                  <a:pt x="7784" y="901"/>
                  <a:pt x="7784" y="901"/>
                </a:cubicBezTo>
                <a:cubicBezTo>
                  <a:pt x="7795" y="784"/>
                  <a:pt x="7893" y="558"/>
                  <a:pt x="8243" y="558"/>
                </a:cubicBezTo>
                <a:lnTo>
                  <a:pt x="8243" y="558"/>
                </a:lnTo>
                <a:close/>
                <a:moveTo>
                  <a:pt x="9089" y="1537"/>
                </a:moveTo>
                <a:lnTo>
                  <a:pt x="9089" y="1537"/>
                </a:lnTo>
                <a:cubicBezTo>
                  <a:pt x="9089" y="1441"/>
                  <a:pt x="9034" y="1407"/>
                  <a:pt x="8941" y="1407"/>
                </a:cubicBezTo>
                <a:cubicBezTo>
                  <a:pt x="8889" y="1407"/>
                  <a:pt x="8242" y="1407"/>
                  <a:pt x="8242" y="1407"/>
                </a:cubicBezTo>
                <a:cubicBezTo>
                  <a:pt x="7914" y="1407"/>
                  <a:pt x="7799" y="1204"/>
                  <a:pt x="7784" y="1064"/>
                </a:cubicBezTo>
                <a:cubicBezTo>
                  <a:pt x="7784" y="1064"/>
                  <a:pt x="8528" y="1064"/>
                  <a:pt x="8753" y="1064"/>
                </a:cubicBezTo>
                <a:cubicBezTo>
                  <a:pt x="9036" y="1064"/>
                  <a:pt x="9119" y="861"/>
                  <a:pt x="9119" y="730"/>
                </a:cubicBezTo>
                <a:cubicBezTo>
                  <a:pt x="9119" y="590"/>
                  <a:pt x="9029" y="395"/>
                  <a:pt x="8753" y="395"/>
                </a:cubicBezTo>
                <a:cubicBezTo>
                  <a:pt x="8504" y="395"/>
                  <a:pt x="8230" y="395"/>
                  <a:pt x="8230" y="395"/>
                </a:cubicBezTo>
                <a:cubicBezTo>
                  <a:pt x="7753" y="395"/>
                  <a:pt x="7596" y="720"/>
                  <a:pt x="7596" y="983"/>
                </a:cubicBezTo>
                <a:cubicBezTo>
                  <a:pt x="7596" y="1272"/>
                  <a:pt x="7775" y="1571"/>
                  <a:pt x="8228" y="1571"/>
                </a:cubicBezTo>
                <a:lnTo>
                  <a:pt x="9089" y="1571"/>
                </a:lnTo>
                <a:cubicBezTo>
                  <a:pt x="9089" y="1571"/>
                  <a:pt x="9089" y="1546"/>
                  <a:pt x="9089" y="1537"/>
                </a:cubicBezTo>
                <a:close/>
              </a:path>
            </a:pathLst>
          </a:custGeom>
          <a:solidFill>
            <a:srgbClr val="FEFEFE"/>
          </a:solidFill>
          <a:ln w="0">
            <a:noFill/>
            <a:prstDash val="solid"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defTabSz="457200">
              <a:lnSpc>
                <a:spcPct val="90000"/>
              </a:lnSpc>
              <a:defRPr/>
            </a:pPr>
            <a:endParaRPr lang="en-US" dirty="0">
              <a:solidFill>
                <a:srgbClr val="07060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783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 1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Little_Girl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367213" y="0"/>
            <a:ext cx="477678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PPT_Gradient_Black.psd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206875" y="0"/>
            <a:ext cx="22796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10"/>
          <p:cNvSpPr>
            <a:spLocks/>
          </p:cNvSpPr>
          <p:nvPr userDrawn="1"/>
        </p:nvSpPr>
        <p:spPr bwMode="gray">
          <a:xfrm>
            <a:off x="4572000" y="1530350"/>
            <a:ext cx="125413" cy="3797300"/>
          </a:xfrm>
          <a:custGeom>
            <a:avLst/>
            <a:gdLst>
              <a:gd name="T0" fmla="*/ 0 w 94692"/>
              <a:gd name="T1" fmla="*/ 0 h 3865545"/>
              <a:gd name="T2" fmla="*/ 0 w 94692"/>
              <a:gd name="T3" fmla="*/ 0 h 3865545"/>
              <a:gd name="T4" fmla="*/ 124765 w 94692"/>
              <a:gd name="T5" fmla="*/ 0 h 3865545"/>
              <a:gd name="T6" fmla="*/ 124765 w 94692"/>
              <a:gd name="T7" fmla="*/ 3797010 h 3865545"/>
              <a:gd name="T8" fmla="*/ 0 w 94692"/>
              <a:gd name="T9" fmla="*/ 3797010 h 3865545"/>
              <a:gd name="T10" fmla="*/ 0 w 94692"/>
              <a:gd name="T11" fmla="*/ 3797010 h 3865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4692" h="3865545">
                <a:moveTo>
                  <a:pt x="0" y="0"/>
                </a:moveTo>
                <a:lnTo>
                  <a:pt x="0" y="0"/>
                </a:lnTo>
                <a:lnTo>
                  <a:pt x="94692" y="0"/>
                </a:lnTo>
                <a:lnTo>
                  <a:pt x="94692" y="3865545"/>
                </a:lnTo>
                <a:lnTo>
                  <a:pt x="0" y="3865545"/>
                </a:lnTo>
              </a:path>
            </a:pathLst>
          </a:custGeom>
          <a:noFill/>
          <a:ln w="25400" cap="flat" cmpd="sng" algn="ctr">
            <a:solidFill>
              <a:schemeClr val="accent3"/>
            </a:solidFill>
            <a:prstDash val="solid"/>
            <a:miter lim="800000"/>
            <a:headEnd/>
            <a:tailEnd/>
          </a:ln>
        </p:spPr>
        <p:txBody>
          <a:bodyPr anchor="ctr"/>
          <a:lstStyle/>
          <a:p>
            <a:pPr algn="ctr" defTabSz="457200">
              <a:lnSpc>
                <a:spcPct val="90000"/>
              </a:lnSpc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pic>
        <p:nvPicPr>
          <p:cNvPr id="7" name="Picture 12" descr="AbbVieLogo_Standard_White.eps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463" y="493713"/>
            <a:ext cx="1371600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Title Placeholder 1"/>
          <p:cNvSpPr>
            <a:spLocks noGrp="1"/>
          </p:cNvSpPr>
          <p:nvPr>
            <p:ph type="ctrTitle"/>
          </p:nvPr>
        </p:nvSpPr>
        <p:spPr bwMode="gray">
          <a:xfrm>
            <a:off x="411163" y="2559050"/>
            <a:ext cx="4113212" cy="1096963"/>
          </a:xfrm>
        </p:spPr>
        <p:txBody>
          <a:bodyPr/>
          <a:lstStyle>
            <a:lvl1pPr>
              <a:lnSpc>
                <a:spcPct val="85000"/>
              </a:lnSpc>
              <a:defRPr sz="3200" smtClean="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23556" name="Text Placeholder 2"/>
          <p:cNvSpPr>
            <a:spLocks noGrp="1"/>
          </p:cNvSpPr>
          <p:nvPr>
            <p:ph type="subTitle" idx="1"/>
          </p:nvPr>
        </p:nvSpPr>
        <p:spPr bwMode="gray">
          <a:xfrm>
            <a:off x="411163" y="3702050"/>
            <a:ext cx="3656012" cy="274638"/>
          </a:xfrm>
        </p:spPr>
        <p:txBody>
          <a:bodyPr/>
          <a:lstStyle>
            <a:lvl1pPr>
              <a:lnSpc>
                <a:spcPct val="75000"/>
              </a:lnSpc>
              <a:defRPr sz="1400" smtClean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411163" y="4021138"/>
            <a:ext cx="2133600" cy="3048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defTabSz="457200">
              <a:defRPr/>
            </a:pPr>
            <a:fld id="{0F81769C-725F-4F0B-B5BE-3D2F121C65CD}" type="datetime1">
              <a:rPr lang="en-US">
                <a:solidFill>
                  <a:srgbClr val="FFFFFF"/>
                </a:solidFill>
              </a:rPr>
              <a:pPr defTabSz="457200">
                <a:defRPr/>
              </a:pPr>
              <a:t>2017-06-22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6071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 2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Plant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486275" y="0"/>
            <a:ext cx="46577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PPT_Gradient_Black.psd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849688" y="0"/>
            <a:ext cx="22796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2" descr="AbbVieLogo_Standard_White.eps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463" y="493713"/>
            <a:ext cx="1371600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reeform 13"/>
          <p:cNvSpPr>
            <a:spLocks/>
          </p:cNvSpPr>
          <p:nvPr userDrawn="1"/>
        </p:nvSpPr>
        <p:spPr bwMode="gray">
          <a:xfrm>
            <a:off x="4572000" y="1530350"/>
            <a:ext cx="125413" cy="3797300"/>
          </a:xfrm>
          <a:custGeom>
            <a:avLst/>
            <a:gdLst>
              <a:gd name="T0" fmla="*/ 0 w 94692"/>
              <a:gd name="T1" fmla="*/ 0 h 3865545"/>
              <a:gd name="T2" fmla="*/ 0 w 94692"/>
              <a:gd name="T3" fmla="*/ 0 h 3865545"/>
              <a:gd name="T4" fmla="*/ 124765 w 94692"/>
              <a:gd name="T5" fmla="*/ 0 h 3865545"/>
              <a:gd name="T6" fmla="*/ 124765 w 94692"/>
              <a:gd name="T7" fmla="*/ 3797010 h 3865545"/>
              <a:gd name="T8" fmla="*/ 0 w 94692"/>
              <a:gd name="T9" fmla="*/ 3797010 h 3865545"/>
              <a:gd name="T10" fmla="*/ 0 w 94692"/>
              <a:gd name="T11" fmla="*/ 3797010 h 3865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4692" h="3865545">
                <a:moveTo>
                  <a:pt x="0" y="0"/>
                </a:moveTo>
                <a:lnTo>
                  <a:pt x="0" y="0"/>
                </a:lnTo>
                <a:lnTo>
                  <a:pt x="94692" y="0"/>
                </a:lnTo>
                <a:lnTo>
                  <a:pt x="94692" y="3865545"/>
                </a:lnTo>
                <a:lnTo>
                  <a:pt x="0" y="3865545"/>
                </a:lnTo>
              </a:path>
            </a:pathLst>
          </a:custGeom>
          <a:noFill/>
          <a:ln w="25400" cap="flat" cmpd="sng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anchor="ctr"/>
          <a:lstStyle/>
          <a:p>
            <a:pPr algn="ctr" defTabSz="457200">
              <a:lnSpc>
                <a:spcPct val="90000"/>
              </a:lnSpc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23555" name="Title Placeholder 1"/>
          <p:cNvSpPr>
            <a:spLocks noGrp="1"/>
          </p:cNvSpPr>
          <p:nvPr>
            <p:ph type="ctrTitle"/>
          </p:nvPr>
        </p:nvSpPr>
        <p:spPr bwMode="gray">
          <a:xfrm>
            <a:off x="411163" y="2559050"/>
            <a:ext cx="4113212" cy="1096963"/>
          </a:xfrm>
        </p:spPr>
        <p:txBody>
          <a:bodyPr/>
          <a:lstStyle>
            <a:lvl1pPr>
              <a:lnSpc>
                <a:spcPct val="85000"/>
              </a:lnSpc>
              <a:defRPr sz="3200" smtClean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23556" name="Text Placeholder 2"/>
          <p:cNvSpPr>
            <a:spLocks noGrp="1"/>
          </p:cNvSpPr>
          <p:nvPr>
            <p:ph type="subTitle" idx="1"/>
          </p:nvPr>
        </p:nvSpPr>
        <p:spPr bwMode="gray">
          <a:xfrm>
            <a:off x="411163" y="3702050"/>
            <a:ext cx="3656012" cy="274638"/>
          </a:xfrm>
        </p:spPr>
        <p:txBody>
          <a:bodyPr/>
          <a:lstStyle>
            <a:lvl1pPr>
              <a:lnSpc>
                <a:spcPct val="75000"/>
              </a:lnSpc>
              <a:defRPr sz="1400" smtClean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411163" y="4021138"/>
            <a:ext cx="2133600" cy="3048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defTabSz="457200">
              <a:defRPr/>
            </a:pPr>
            <a:fld id="{00BD45BC-43AB-4CF1-966B-513195C07FBB}" type="datetime1">
              <a:rPr lang="en-US">
                <a:solidFill>
                  <a:srgbClr val="FFFFFF"/>
                </a:solidFill>
              </a:rPr>
              <a:pPr defTabSz="457200">
                <a:defRPr/>
              </a:pPr>
              <a:t>2017-06-22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0159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 3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microscope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367213" y="0"/>
            <a:ext cx="477678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PPT_Gradient_Black.psd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157663" y="0"/>
            <a:ext cx="22796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2" descr="AbbVieLogo_Standard_White.eps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463" y="493713"/>
            <a:ext cx="1371600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reeform 13"/>
          <p:cNvSpPr>
            <a:spLocks/>
          </p:cNvSpPr>
          <p:nvPr userDrawn="1"/>
        </p:nvSpPr>
        <p:spPr bwMode="gray">
          <a:xfrm>
            <a:off x="4572000" y="1530350"/>
            <a:ext cx="125413" cy="3797300"/>
          </a:xfrm>
          <a:custGeom>
            <a:avLst/>
            <a:gdLst>
              <a:gd name="T0" fmla="*/ 0 w 94692"/>
              <a:gd name="T1" fmla="*/ 0 h 3865545"/>
              <a:gd name="T2" fmla="*/ 0 w 94692"/>
              <a:gd name="T3" fmla="*/ 0 h 3865545"/>
              <a:gd name="T4" fmla="*/ 124765 w 94692"/>
              <a:gd name="T5" fmla="*/ 0 h 3865545"/>
              <a:gd name="T6" fmla="*/ 124765 w 94692"/>
              <a:gd name="T7" fmla="*/ 3797010 h 3865545"/>
              <a:gd name="T8" fmla="*/ 0 w 94692"/>
              <a:gd name="T9" fmla="*/ 3797010 h 3865545"/>
              <a:gd name="T10" fmla="*/ 0 w 94692"/>
              <a:gd name="T11" fmla="*/ 3797010 h 3865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4692" h="3865545">
                <a:moveTo>
                  <a:pt x="0" y="0"/>
                </a:moveTo>
                <a:lnTo>
                  <a:pt x="0" y="0"/>
                </a:lnTo>
                <a:lnTo>
                  <a:pt x="94692" y="0"/>
                </a:lnTo>
                <a:lnTo>
                  <a:pt x="94692" y="3865545"/>
                </a:lnTo>
                <a:lnTo>
                  <a:pt x="0" y="3865545"/>
                </a:lnTo>
              </a:path>
            </a:pathLst>
          </a:custGeom>
          <a:noFill/>
          <a:ln w="25400" cap="flat" cmpd="sng" algn="ctr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anchor="ctr"/>
          <a:lstStyle/>
          <a:p>
            <a:pPr algn="ctr" defTabSz="457200">
              <a:lnSpc>
                <a:spcPct val="90000"/>
              </a:lnSpc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23555" name="Title Placeholder 1"/>
          <p:cNvSpPr>
            <a:spLocks noGrp="1"/>
          </p:cNvSpPr>
          <p:nvPr>
            <p:ph type="ctrTitle"/>
          </p:nvPr>
        </p:nvSpPr>
        <p:spPr bwMode="gray">
          <a:xfrm>
            <a:off x="411163" y="2559050"/>
            <a:ext cx="4113212" cy="1096963"/>
          </a:xfrm>
        </p:spPr>
        <p:txBody>
          <a:bodyPr/>
          <a:lstStyle>
            <a:lvl1pPr>
              <a:lnSpc>
                <a:spcPct val="85000"/>
              </a:lnSpc>
              <a:defRPr sz="3200" smtClean="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23556" name="Text Placeholder 2"/>
          <p:cNvSpPr>
            <a:spLocks noGrp="1"/>
          </p:cNvSpPr>
          <p:nvPr>
            <p:ph type="subTitle" idx="1"/>
          </p:nvPr>
        </p:nvSpPr>
        <p:spPr bwMode="gray">
          <a:xfrm>
            <a:off x="411163" y="3702050"/>
            <a:ext cx="3656012" cy="274638"/>
          </a:xfrm>
        </p:spPr>
        <p:txBody>
          <a:bodyPr/>
          <a:lstStyle>
            <a:lvl1pPr>
              <a:lnSpc>
                <a:spcPct val="75000"/>
              </a:lnSpc>
              <a:defRPr sz="1400" smtClean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411163" y="4021138"/>
            <a:ext cx="2133600" cy="3048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defTabSz="457200">
              <a:defRPr/>
            </a:pPr>
            <a:fld id="{546C59B2-6ABC-42F6-B5A3-2CFE7FD2EC1A}" type="datetime1">
              <a:rPr lang="en-US">
                <a:solidFill>
                  <a:srgbClr val="FFFFFF"/>
                </a:solidFill>
              </a:rPr>
              <a:pPr defTabSz="457200">
                <a:defRPr/>
              </a:pPr>
              <a:t>2017-06-22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0024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Dark Blue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AbbVieLogo_Standard_White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463" y="493713"/>
            <a:ext cx="1371600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reeform 8"/>
          <p:cNvSpPr>
            <a:spLocks/>
          </p:cNvSpPr>
          <p:nvPr userDrawn="1"/>
        </p:nvSpPr>
        <p:spPr bwMode="gray">
          <a:xfrm>
            <a:off x="4572000" y="1530350"/>
            <a:ext cx="125413" cy="3797300"/>
          </a:xfrm>
          <a:custGeom>
            <a:avLst/>
            <a:gdLst>
              <a:gd name="T0" fmla="*/ 0 w 94692"/>
              <a:gd name="T1" fmla="*/ 0 h 3865545"/>
              <a:gd name="T2" fmla="*/ 0 w 94692"/>
              <a:gd name="T3" fmla="*/ 0 h 3865545"/>
              <a:gd name="T4" fmla="*/ 124765 w 94692"/>
              <a:gd name="T5" fmla="*/ 0 h 3865545"/>
              <a:gd name="T6" fmla="*/ 124765 w 94692"/>
              <a:gd name="T7" fmla="*/ 3797010 h 3865545"/>
              <a:gd name="T8" fmla="*/ 0 w 94692"/>
              <a:gd name="T9" fmla="*/ 3797010 h 3865545"/>
              <a:gd name="T10" fmla="*/ 0 w 94692"/>
              <a:gd name="T11" fmla="*/ 3797010 h 3865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4692" h="3865545">
                <a:moveTo>
                  <a:pt x="0" y="0"/>
                </a:moveTo>
                <a:lnTo>
                  <a:pt x="0" y="0"/>
                </a:lnTo>
                <a:lnTo>
                  <a:pt x="94692" y="0"/>
                </a:lnTo>
                <a:lnTo>
                  <a:pt x="94692" y="3865545"/>
                </a:lnTo>
                <a:lnTo>
                  <a:pt x="0" y="3865545"/>
                </a:lnTo>
              </a:path>
            </a:pathLst>
          </a:custGeom>
          <a:noFill/>
          <a:ln w="25400" cap="flat" cmpd="sng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anchor="ctr"/>
          <a:lstStyle/>
          <a:p>
            <a:pPr algn="ctr" defTabSz="457200">
              <a:lnSpc>
                <a:spcPct val="90000"/>
              </a:lnSpc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23555" name="Title Placeholder 1"/>
          <p:cNvSpPr>
            <a:spLocks noGrp="1"/>
          </p:cNvSpPr>
          <p:nvPr>
            <p:ph type="ctrTitle"/>
          </p:nvPr>
        </p:nvSpPr>
        <p:spPr bwMode="gray">
          <a:xfrm>
            <a:off x="411163" y="2559050"/>
            <a:ext cx="4113212" cy="1096963"/>
          </a:xfrm>
        </p:spPr>
        <p:txBody>
          <a:bodyPr/>
          <a:lstStyle>
            <a:lvl1pPr>
              <a:lnSpc>
                <a:spcPct val="85000"/>
              </a:lnSpc>
              <a:defRPr sz="3200" smtClean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23556" name="Text Placeholder 2"/>
          <p:cNvSpPr>
            <a:spLocks noGrp="1"/>
          </p:cNvSpPr>
          <p:nvPr>
            <p:ph type="subTitle" idx="1"/>
          </p:nvPr>
        </p:nvSpPr>
        <p:spPr bwMode="gray">
          <a:xfrm>
            <a:off x="411163" y="3702050"/>
            <a:ext cx="3656012" cy="274638"/>
          </a:xfrm>
        </p:spPr>
        <p:txBody>
          <a:bodyPr/>
          <a:lstStyle>
            <a:lvl1pPr>
              <a:lnSpc>
                <a:spcPct val="75000"/>
              </a:lnSpc>
              <a:defRPr sz="1400" smtClean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411163" y="4021138"/>
            <a:ext cx="2133600" cy="3048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defTabSz="457200">
              <a:defRPr/>
            </a:pPr>
            <a:fld id="{13923283-0CEF-47C5-9805-D3DD9FBB8139}" type="datetime1">
              <a:rPr lang="en-US">
                <a:solidFill>
                  <a:srgbClr val="FFFFFF"/>
                </a:solidFill>
              </a:rPr>
              <a:pPr defTabSz="457200">
                <a:defRPr/>
              </a:pPr>
              <a:t>2017-06-22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5617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hite 1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woman on grass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287838" y="0"/>
            <a:ext cx="48561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PPT_Gradient_White.psd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89388" y="0"/>
            <a:ext cx="32353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10"/>
          <p:cNvSpPr>
            <a:spLocks/>
          </p:cNvSpPr>
          <p:nvPr userDrawn="1"/>
        </p:nvSpPr>
        <p:spPr bwMode="gray">
          <a:xfrm>
            <a:off x="4572000" y="1530350"/>
            <a:ext cx="125413" cy="3797300"/>
          </a:xfrm>
          <a:custGeom>
            <a:avLst/>
            <a:gdLst>
              <a:gd name="T0" fmla="*/ 0 w 94692"/>
              <a:gd name="T1" fmla="*/ 0 h 3865545"/>
              <a:gd name="T2" fmla="*/ 0 w 94692"/>
              <a:gd name="T3" fmla="*/ 0 h 3865545"/>
              <a:gd name="T4" fmla="*/ 124765 w 94692"/>
              <a:gd name="T5" fmla="*/ 0 h 3865545"/>
              <a:gd name="T6" fmla="*/ 124765 w 94692"/>
              <a:gd name="T7" fmla="*/ 3797010 h 3865545"/>
              <a:gd name="T8" fmla="*/ 0 w 94692"/>
              <a:gd name="T9" fmla="*/ 3797010 h 3865545"/>
              <a:gd name="T10" fmla="*/ 0 w 94692"/>
              <a:gd name="T11" fmla="*/ 3797010 h 3865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4692" h="3865545">
                <a:moveTo>
                  <a:pt x="0" y="0"/>
                </a:moveTo>
                <a:lnTo>
                  <a:pt x="0" y="0"/>
                </a:lnTo>
                <a:lnTo>
                  <a:pt x="94692" y="0"/>
                </a:lnTo>
                <a:lnTo>
                  <a:pt x="94692" y="3865545"/>
                </a:lnTo>
                <a:lnTo>
                  <a:pt x="0" y="3865545"/>
                </a:lnTo>
              </a:path>
            </a:pathLst>
          </a:custGeom>
          <a:noFill/>
          <a:ln w="25400" cap="flat" cmpd="sng" algn="ctr">
            <a:solidFill>
              <a:schemeClr val="accent3"/>
            </a:solidFill>
            <a:prstDash val="solid"/>
            <a:miter lim="800000"/>
            <a:headEnd/>
            <a:tailEnd/>
          </a:ln>
        </p:spPr>
        <p:txBody>
          <a:bodyPr anchor="ctr"/>
          <a:lstStyle/>
          <a:p>
            <a:pPr algn="ctr" defTabSz="457200">
              <a:lnSpc>
                <a:spcPct val="90000"/>
              </a:lnSpc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pic>
        <p:nvPicPr>
          <p:cNvPr id="7" name="Picture 12" descr="AbbVieLogo_Standard_RGB.eps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25463" y="493713"/>
            <a:ext cx="1371600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Title Placeholder 1"/>
          <p:cNvSpPr>
            <a:spLocks noGrp="1"/>
          </p:cNvSpPr>
          <p:nvPr>
            <p:ph type="ctrTitle"/>
          </p:nvPr>
        </p:nvSpPr>
        <p:spPr bwMode="gray">
          <a:xfrm>
            <a:off x="411163" y="2559050"/>
            <a:ext cx="4113212" cy="1096963"/>
          </a:xfrm>
        </p:spPr>
        <p:txBody>
          <a:bodyPr/>
          <a:lstStyle>
            <a:lvl1pPr>
              <a:lnSpc>
                <a:spcPct val="85000"/>
              </a:lnSpc>
              <a:defRPr sz="3200" smtClean="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23556" name="Text Placeholder 2"/>
          <p:cNvSpPr>
            <a:spLocks noGrp="1"/>
          </p:cNvSpPr>
          <p:nvPr>
            <p:ph type="subTitle" idx="1"/>
          </p:nvPr>
        </p:nvSpPr>
        <p:spPr bwMode="gray">
          <a:xfrm>
            <a:off x="411163" y="3702050"/>
            <a:ext cx="3656012" cy="274638"/>
          </a:xfrm>
        </p:spPr>
        <p:txBody>
          <a:bodyPr/>
          <a:lstStyle>
            <a:lvl1pPr>
              <a:lnSpc>
                <a:spcPct val="75000"/>
              </a:lnSpc>
              <a:defRPr sz="1400" smtClean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411163" y="4021138"/>
            <a:ext cx="2133600" cy="3048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sz="1400"/>
            </a:lvl1pPr>
          </a:lstStyle>
          <a:p>
            <a:pPr defTabSz="457200">
              <a:defRPr/>
            </a:pPr>
            <a:fld id="{7C0F4AD9-3B75-4732-BAD5-7D721E075664}" type="datetime1">
              <a:rPr lang="en-US">
                <a:solidFill>
                  <a:srgbClr val="000000"/>
                </a:solidFill>
              </a:rPr>
              <a:pPr defTabSz="457200">
                <a:defRPr/>
              </a:pPr>
              <a:t>2017-06-22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583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hite 2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woman in hat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130675" y="0"/>
            <a:ext cx="50133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PPT_Gradient_White.psd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865563" y="0"/>
            <a:ext cx="32353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10"/>
          <p:cNvSpPr>
            <a:spLocks/>
          </p:cNvSpPr>
          <p:nvPr userDrawn="1"/>
        </p:nvSpPr>
        <p:spPr bwMode="gray">
          <a:xfrm>
            <a:off x="4572000" y="1530350"/>
            <a:ext cx="125413" cy="3797300"/>
          </a:xfrm>
          <a:custGeom>
            <a:avLst/>
            <a:gdLst>
              <a:gd name="T0" fmla="*/ 0 w 94692"/>
              <a:gd name="T1" fmla="*/ 0 h 3865545"/>
              <a:gd name="T2" fmla="*/ 0 w 94692"/>
              <a:gd name="T3" fmla="*/ 0 h 3865545"/>
              <a:gd name="T4" fmla="*/ 124765 w 94692"/>
              <a:gd name="T5" fmla="*/ 0 h 3865545"/>
              <a:gd name="T6" fmla="*/ 124765 w 94692"/>
              <a:gd name="T7" fmla="*/ 3797010 h 3865545"/>
              <a:gd name="T8" fmla="*/ 0 w 94692"/>
              <a:gd name="T9" fmla="*/ 3797010 h 3865545"/>
              <a:gd name="T10" fmla="*/ 0 w 94692"/>
              <a:gd name="T11" fmla="*/ 3797010 h 3865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4692" h="3865545">
                <a:moveTo>
                  <a:pt x="0" y="0"/>
                </a:moveTo>
                <a:lnTo>
                  <a:pt x="0" y="0"/>
                </a:lnTo>
                <a:lnTo>
                  <a:pt x="94692" y="0"/>
                </a:lnTo>
                <a:lnTo>
                  <a:pt x="94692" y="3865545"/>
                </a:lnTo>
                <a:lnTo>
                  <a:pt x="0" y="3865545"/>
                </a:lnTo>
              </a:path>
            </a:pathLst>
          </a:custGeom>
          <a:noFill/>
          <a:ln w="25400" cap="flat" cmpd="sng" algn="ctr">
            <a:solidFill>
              <a:schemeClr val="accent5"/>
            </a:solidFill>
            <a:prstDash val="solid"/>
            <a:miter lim="800000"/>
            <a:headEnd/>
            <a:tailEnd/>
          </a:ln>
        </p:spPr>
        <p:txBody>
          <a:bodyPr anchor="ctr"/>
          <a:lstStyle/>
          <a:p>
            <a:pPr algn="ctr" defTabSz="457200">
              <a:lnSpc>
                <a:spcPct val="90000"/>
              </a:lnSpc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pic>
        <p:nvPicPr>
          <p:cNvPr id="7" name="Picture 12" descr="AbbVieLogo_Standard_RGB.eps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25463" y="493713"/>
            <a:ext cx="1371600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Title Placeholder 1"/>
          <p:cNvSpPr>
            <a:spLocks noGrp="1"/>
          </p:cNvSpPr>
          <p:nvPr>
            <p:ph type="ctrTitle"/>
          </p:nvPr>
        </p:nvSpPr>
        <p:spPr bwMode="gray">
          <a:xfrm>
            <a:off x="411163" y="2559050"/>
            <a:ext cx="4113212" cy="1096963"/>
          </a:xfrm>
        </p:spPr>
        <p:txBody>
          <a:bodyPr/>
          <a:lstStyle>
            <a:lvl1pPr>
              <a:lnSpc>
                <a:spcPct val="85000"/>
              </a:lnSpc>
              <a:defRPr sz="3200" smtClean="0"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23556" name="Text Placeholder 2"/>
          <p:cNvSpPr>
            <a:spLocks noGrp="1"/>
          </p:cNvSpPr>
          <p:nvPr>
            <p:ph type="subTitle" idx="1"/>
          </p:nvPr>
        </p:nvSpPr>
        <p:spPr bwMode="gray">
          <a:xfrm>
            <a:off x="411163" y="3702050"/>
            <a:ext cx="3656012" cy="274638"/>
          </a:xfrm>
        </p:spPr>
        <p:txBody>
          <a:bodyPr/>
          <a:lstStyle>
            <a:lvl1pPr>
              <a:lnSpc>
                <a:spcPct val="75000"/>
              </a:lnSpc>
              <a:defRPr sz="1400" smtClean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411163" y="4021138"/>
            <a:ext cx="2133600" cy="3048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sz="1400"/>
            </a:lvl1pPr>
          </a:lstStyle>
          <a:p>
            <a:pPr defTabSz="457200">
              <a:defRPr/>
            </a:pPr>
            <a:fld id="{847DA743-C375-404E-84EE-843B0B7A36B1}" type="datetime1">
              <a:rPr lang="en-US">
                <a:solidFill>
                  <a:srgbClr val="000000"/>
                </a:solidFill>
              </a:rPr>
              <a:pPr defTabSz="457200">
                <a:defRPr/>
              </a:pPr>
              <a:t>2017-06-22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340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75F77B-ADC9-4208-B285-D45917BC77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hite 3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flasks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419600" y="0"/>
            <a:ext cx="4724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PPT_Gradient_White.psd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37000" y="0"/>
            <a:ext cx="32353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10"/>
          <p:cNvSpPr>
            <a:spLocks/>
          </p:cNvSpPr>
          <p:nvPr userDrawn="1"/>
        </p:nvSpPr>
        <p:spPr bwMode="gray">
          <a:xfrm>
            <a:off x="4572000" y="1530350"/>
            <a:ext cx="125413" cy="3797300"/>
          </a:xfrm>
          <a:custGeom>
            <a:avLst/>
            <a:gdLst>
              <a:gd name="T0" fmla="*/ 0 w 94692"/>
              <a:gd name="T1" fmla="*/ 0 h 3865545"/>
              <a:gd name="T2" fmla="*/ 0 w 94692"/>
              <a:gd name="T3" fmla="*/ 0 h 3865545"/>
              <a:gd name="T4" fmla="*/ 124765 w 94692"/>
              <a:gd name="T5" fmla="*/ 0 h 3865545"/>
              <a:gd name="T6" fmla="*/ 124765 w 94692"/>
              <a:gd name="T7" fmla="*/ 3797010 h 3865545"/>
              <a:gd name="T8" fmla="*/ 0 w 94692"/>
              <a:gd name="T9" fmla="*/ 3797010 h 3865545"/>
              <a:gd name="T10" fmla="*/ 0 w 94692"/>
              <a:gd name="T11" fmla="*/ 3797010 h 3865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4692" h="3865545">
                <a:moveTo>
                  <a:pt x="0" y="0"/>
                </a:moveTo>
                <a:lnTo>
                  <a:pt x="0" y="0"/>
                </a:lnTo>
                <a:lnTo>
                  <a:pt x="94692" y="0"/>
                </a:lnTo>
                <a:lnTo>
                  <a:pt x="94692" y="3865545"/>
                </a:lnTo>
                <a:lnTo>
                  <a:pt x="0" y="3865545"/>
                </a:lnTo>
              </a:path>
            </a:pathLst>
          </a:custGeom>
          <a:noFill/>
          <a:ln w="25400" cap="flat" cmpd="sng" algn="ctr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anchor="ctr"/>
          <a:lstStyle/>
          <a:p>
            <a:pPr algn="ctr" defTabSz="457200">
              <a:lnSpc>
                <a:spcPct val="90000"/>
              </a:lnSpc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pic>
        <p:nvPicPr>
          <p:cNvPr id="7" name="Picture 12" descr="AbbVieLogo_Standard_RGB.eps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25463" y="493713"/>
            <a:ext cx="1371600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Title Placeholder 1"/>
          <p:cNvSpPr>
            <a:spLocks noGrp="1"/>
          </p:cNvSpPr>
          <p:nvPr>
            <p:ph type="ctrTitle"/>
          </p:nvPr>
        </p:nvSpPr>
        <p:spPr bwMode="gray">
          <a:xfrm>
            <a:off x="411163" y="2559050"/>
            <a:ext cx="4113212" cy="1096963"/>
          </a:xfrm>
        </p:spPr>
        <p:txBody>
          <a:bodyPr/>
          <a:lstStyle>
            <a:lvl1pPr>
              <a:lnSpc>
                <a:spcPct val="85000"/>
              </a:lnSpc>
              <a:defRPr sz="3200" smtClean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23556" name="Text Placeholder 2"/>
          <p:cNvSpPr>
            <a:spLocks noGrp="1"/>
          </p:cNvSpPr>
          <p:nvPr>
            <p:ph type="subTitle" idx="1"/>
          </p:nvPr>
        </p:nvSpPr>
        <p:spPr bwMode="gray">
          <a:xfrm>
            <a:off x="411163" y="3702050"/>
            <a:ext cx="3656012" cy="274638"/>
          </a:xfrm>
        </p:spPr>
        <p:txBody>
          <a:bodyPr/>
          <a:lstStyle>
            <a:lvl1pPr>
              <a:lnSpc>
                <a:spcPct val="75000"/>
              </a:lnSpc>
              <a:defRPr sz="1400" smtClean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411163" y="4021138"/>
            <a:ext cx="2133600" cy="3048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sz="1400"/>
            </a:lvl1pPr>
          </a:lstStyle>
          <a:p>
            <a:pPr defTabSz="457200">
              <a:defRPr/>
            </a:pPr>
            <a:fld id="{FF89EF84-B7F3-4097-B418-6FE279DA943B}" type="datetime1">
              <a:rPr lang="en-US">
                <a:solidFill>
                  <a:srgbClr val="000000"/>
                </a:solidFill>
              </a:rPr>
              <a:pPr defTabSz="457200">
                <a:defRPr/>
              </a:pPr>
              <a:t>2017-06-22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9195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370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80159"/>
            <a:ext cx="3858768" cy="493776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9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80159"/>
            <a:ext cx="3858768" cy="493776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9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051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665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 userDrawn="1"/>
        </p:nvSpPr>
        <p:spPr bwMode="auto">
          <a:xfrm>
            <a:off x="0" y="6537325"/>
            <a:ext cx="9144000" cy="320675"/>
          </a:xfrm>
          <a:prstGeom prst="rect">
            <a:avLst/>
          </a:prstGeom>
          <a:solidFill>
            <a:srgbClr val="071D4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>
              <a:lnSpc>
                <a:spcPct val="90000"/>
              </a:lnSpc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pic>
        <p:nvPicPr>
          <p:cNvPr id="3" name="Picture 16" descr="AbbVieLogo_Small_White.eps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71463" y="6630988"/>
            <a:ext cx="685800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 bwMode="gray">
          <a:xfrm>
            <a:off x="2970213" y="6607175"/>
            <a:ext cx="5484812" cy="1825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pPr defTabSz="457200">
              <a:defRPr/>
            </a:pPr>
            <a:r>
              <a:rPr lang="en-US" dirty="0">
                <a:solidFill>
                  <a:srgbClr val="FFFFFF"/>
                </a:solidFill>
              </a:rPr>
              <a:t>#AbbVie Identity Training| Date 11.28.12 | Company Confidential © 2012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 bwMode="gray">
          <a:xfrm>
            <a:off x="8482013" y="6607175"/>
            <a:ext cx="247650" cy="1825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 b="1">
                <a:solidFill>
                  <a:schemeClr val="bg1"/>
                </a:solidFill>
                <a:cs typeface="+mn-cs"/>
              </a:defRPr>
            </a:lvl1pPr>
          </a:lstStyle>
          <a:p>
            <a:pPr defTabSz="457200">
              <a:defRPr/>
            </a:pPr>
            <a:fld id="{FDA775C2-64D0-4B1F-AFAD-C5E33D84920C}" type="slidenum">
              <a:rPr lang="en-US">
                <a:solidFill>
                  <a:srgbClr val="FFFFFF"/>
                </a:solidFill>
              </a:rPr>
              <a:pPr defTabSz="457200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3149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0"/>
          <p:cNvSpPr>
            <a:spLocks/>
          </p:cNvSpPr>
          <p:nvPr userDrawn="1"/>
        </p:nvSpPr>
        <p:spPr bwMode="gray">
          <a:xfrm>
            <a:off x="4572000" y="1530350"/>
            <a:ext cx="125413" cy="3797300"/>
          </a:xfrm>
          <a:custGeom>
            <a:avLst/>
            <a:gdLst>
              <a:gd name="T0" fmla="*/ 0 w 94692"/>
              <a:gd name="T1" fmla="*/ 0 h 3865545"/>
              <a:gd name="T2" fmla="*/ 0 w 94692"/>
              <a:gd name="T3" fmla="*/ 0 h 3865545"/>
              <a:gd name="T4" fmla="*/ 124765 w 94692"/>
              <a:gd name="T5" fmla="*/ 0 h 3865545"/>
              <a:gd name="T6" fmla="*/ 124765 w 94692"/>
              <a:gd name="T7" fmla="*/ 3797010 h 3865545"/>
              <a:gd name="T8" fmla="*/ 0 w 94692"/>
              <a:gd name="T9" fmla="*/ 3797010 h 3865545"/>
              <a:gd name="T10" fmla="*/ 0 w 94692"/>
              <a:gd name="T11" fmla="*/ 3797010 h 3865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4692" h="3865545">
                <a:moveTo>
                  <a:pt x="0" y="0"/>
                </a:moveTo>
                <a:lnTo>
                  <a:pt x="0" y="0"/>
                </a:lnTo>
                <a:lnTo>
                  <a:pt x="94692" y="0"/>
                </a:lnTo>
                <a:lnTo>
                  <a:pt x="94692" y="3865545"/>
                </a:lnTo>
                <a:lnTo>
                  <a:pt x="0" y="3865545"/>
                </a:lnTo>
              </a:path>
            </a:pathLst>
          </a:custGeom>
          <a:noFill/>
          <a:ln w="25400" cap="flat" cmpd="sng" algn="ctr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anchor="ctr"/>
          <a:lstStyle/>
          <a:p>
            <a:pPr algn="ctr" defTabSz="457200">
              <a:lnSpc>
                <a:spcPct val="90000"/>
              </a:lnSpc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pic>
        <p:nvPicPr>
          <p:cNvPr id="5" name="Picture 12" descr="AbbVieLogo_Standard_White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463" y="493713"/>
            <a:ext cx="1371600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Title Placeholder 1"/>
          <p:cNvSpPr>
            <a:spLocks noGrp="1"/>
          </p:cNvSpPr>
          <p:nvPr>
            <p:ph type="ctrTitle"/>
          </p:nvPr>
        </p:nvSpPr>
        <p:spPr bwMode="gray">
          <a:xfrm>
            <a:off x="411163" y="2559050"/>
            <a:ext cx="4113212" cy="1096963"/>
          </a:xfrm>
        </p:spPr>
        <p:txBody>
          <a:bodyPr/>
          <a:lstStyle>
            <a:lvl1pPr>
              <a:lnSpc>
                <a:spcPct val="85000"/>
              </a:lnSpc>
              <a:defRPr sz="3200" smtClean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23556" name="Text Placeholder 2"/>
          <p:cNvSpPr>
            <a:spLocks noGrp="1"/>
          </p:cNvSpPr>
          <p:nvPr>
            <p:ph type="subTitle" idx="1"/>
          </p:nvPr>
        </p:nvSpPr>
        <p:spPr bwMode="gray">
          <a:xfrm>
            <a:off x="411163" y="3702050"/>
            <a:ext cx="3656012" cy="274638"/>
          </a:xfrm>
        </p:spPr>
        <p:txBody>
          <a:bodyPr/>
          <a:lstStyle>
            <a:lvl1pPr>
              <a:defRPr sz="1400" smtClean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6829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2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0"/>
          <p:cNvSpPr>
            <a:spLocks/>
          </p:cNvSpPr>
          <p:nvPr userDrawn="1"/>
        </p:nvSpPr>
        <p:spPr bwMode="gray">
          <a:xfrm>
            <a:off x="4572000" y="1530350"/>
            <a:ext cx="125413" cy="3797300"/>
          </a:xfrm>
          <a:custGeom>
            <a:avLst/>
            <a:gdLst>
              <a:gd name="T0" fmla="*/ 0 w 94692"/>
              <a:gd name="T1" fmla="*/ 0 h 3865545"/>
              <a:gd name="T2" fmla="*/ 0 w 94692"/>
              <a:gd name="T3" fmla="*/ 0 h 3865545"/>
              <a:gd name="T4" fmla="*/ 124765 w 94692"/>
              <a:gd name="T5" fmla="*/ 0 h 3865545"/>
              <a:gd name="T6" fmla="*/ 124765 w 94692"/>
              <a:gd name="T7" fmla="*/ 3797010 h 3865545"/>
              <a:gd name="T8" fmla="*/ 0 w 94692"/>
              <a:gd name="T9" fmla="*/ 3797010 h 3865545"/>
              <a:gd name="T10" fmla="*/ 0 w 94692"/>
              <a:gd name="T11" fmla="*/ 3797010 h 3865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4692" h="3865545">
                <a:moveTo>
                  <a:pt x="0" y="0"/>
                </a:moveTo>
                <a:lnTo>
                  <a:pt x="0" y="0"/>
                </a:lnTo>
                <a:lnTo>
                  <a:pt x="94692" y="0"/>
                </a:lnTo>
                <a:lnTo>
                  <a:pt x="94692" y="3865545"/>
                </a:lnTo>
                <a:lnTo>
                  <a:pt x="0" y="3865545"/>
                </a:lnTo>
              </a:path>
            </a:pathLst>
          </a:custGeom>
          <a:noFill/>
          <a:ln w="25400" cap="flat" cmpd="sng" algn="ctr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anchor="ctr"/>
          <a:lstStyle/>
          <a:p>
            <a:pPr algn="ctr" defTabSz="457200">
              <a:lnSpc>
                <a:spcPct val="90000"/>
              </a:lnSpc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pic>
        <p:nvPicPr>
          <p:cNvPr id="5" name="Picture 12" descr="AbbVieLogo_Standard_White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463" y="493713"/>
            <a:ext cx="1371600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Title Placeholder 1"/>
          <p:cNvSpPr>
            <a:spLocks noGrp="1"/>
          </p:cNvSpPr>
          <p:nvPr>
            <p:ph type="ctrTitle"/>
          </p:nvPr>
        </p:nvSpPr>
        <p:spPr bwMode="gray">
          <a:xfrm>
            <a:off x="411163" y="2559050"/>
            <a:ext cx="4113212" cy="1096963"/>
          </a:xfrm>
        </p:spPr>
        <p:txBody>
          <a:bodyPr/>
          <a:lstStyle>
            <a:lvl1pPr>
              <a:lnSpc>
                <a:spcPct val="85000"/>
              </a:lnSpc>
              <a:defRPr sz="3200" smtClean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23556" name="Text Placeholder 2"/>
          <p:cNvSpPr>
            <a:spLocks noGrp="1"/>
          </p:cNvSpPr>
          <p:nvPr>
            <p:ph type="subTitle" idx="1"/>
          </p:nvPr>
        </p:nvSpPr>
        <p:spPr bwMode="gray">
          <a:xfrm>
            <a:off x="411163" y="3702050"/>
            <a:ext cx="3656012" cy="274638"/>
          </a:xfrm>
        </p:spPr>
        <p:txBody>
          <a:bodyPr/>
          <a:lstStyle>
            <a:lvl1pPr>
              <a:defRPr sz="1400" smtClean="0">
                <a:solidFill>
                  <a:srgbClr val="8CE2D0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4501589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3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0"/>
          <p:cNvSpPr>
            <a:spLocks/>
          </p:cNvSpPr>
          <p:nvPr userDrawn="1"/>
        </p:nvSpPr>
        <p:spPr bwMode="gray">
          <a:xfrm>
            <a:off x="4572000" y="1530350"/>
            <a:ext cx="125413" cy="3797300"/>
          </a:xfrm>
          <a:custGeom>
            <a:avLst/>
            <a:gdLst>
              <a:gd name="T0" fmla="*/ 0 w 94692"/>
              <a:gd name="T1" fmla="*/ 0 h 3865545"/>
              <a:gd name="T2" fmla="*/ 0 w 94692"/>
              <a:gd name="T3" fmla="*/ 0 h 3865545"/>
              <a:gd name="T4" fmla="*/ 124765 w 94692"/>
              <a:gd name="T5" fmla="*/ 0 h 3865545"/>
              <a:gd name="T6" fmla="*/ 124765 w 94692"/>
              <a:gd name="T7" fmla="*/ 3797010 h 3865545"/>
              <a:gd name="T8" fmla="*/ 0 w 94692"/>
              <a:gd name="T9" fmla="*/ 3797010 h 3865545"/>
              <a:gd name="T10" fmla="*/ 0 w 94692"/>
              <a:gd name="T11" fmla="*/ 3797010 h 3865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4692" h="3865545">
                <a:moveTo>
                  <a:pt x="0" y="0"/>
                </a:moveTo>
                <a:lnTo>
                  <a:pt x="0" y="0"/>
                </a:lnTo>
                <a:lnTo>
                  <a:pt x="94692" y="0"/>
                </a:lnTo>
                <a:lnTo>
                  <a:pt x="94692" y="3865545"/>
                </a:lnTo>
                <a:lnTo>
                  <a:pt x="0" y="3865545"/>
                </a:lnTo>
              </a:path>
            </a:pathLst>
          </a:custGeom>
          <a:noFill/>
          <a:ln w="25400" cap="flat" cmpd="sng" algn="ctr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anchor="ctr"/>
          <a:lstStyle/>
          <a:p>
            <a:pPr algn="ctr" defTabSz="457200">
              <a:lnSpc>
                <a:spcPct val="90000"/>
              </a:lnSpc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pic>
        <p:nvPicPr>
          <p:cNvPr id="5" name="Picture 12" descr="AbbVieLogo_Standard_White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463" y="493713"/>
            <a:ext cx="1371600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Title Placeholder 1"/>
          <p:cNvSpPr>
            <a:spLocks noGrp="1"/>
          </p:cNvSpPr>
          <p:nvPr>
            <p:ph type="ctrTitle"/>
          </p:nvPr>
        </p:nvSpPr>
        <p:spPr bwMode="gray">
          <a:xfrm>
            <a:off x="411163" y="2559050"/>
            <a:ext cx="4113212" cy="1096963"/>
          </a:xfrm>
        </p:spPr>
        <p:txBody>
          <a:bodyPr/>
          <a:lstStyle>
            <a:lvl1pPr>
              <a:lnSpc>
                <a:spcPct val="85000"/>
              </a:lnSpc>
              <a:defRPr sz="3200" smtClean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23556" name="Text Placeholder 2"/>
          <p:cNvSpPr>
            <a:spLocks noGrp="1"/>
          </p:cNvSpPr>
          <p:nvPr>
            <p:ph type="subTitle" idx="1"/>
          </p:nvPr>
        </p:nvSpPr>
        <p:spPr bwMode="gray">
          <a:xfrm>
            <a:off x="411163" y="3702050"/>
            <a:ext cx="3656012" cy="274638"/>
          </a:xfrm>
        </p:spPr>
        <p:txBody>
          <a:bodyPr/>
          <a:lstStyle>
            <a:lvl1pPr>
              <a:defRPr sz="1400" smtClean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25498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Lab_Woman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0"/>
            <a:ext cx="4343400" cy="654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PPT_Gradient_White.psd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70425" y="0"/>
            <a:ext cx="3230563" cy="653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0" y="6537325"/>
            <a:ext cx="9144000" cy="32067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>
              <a:lnSpc>
                <a:spcPct val="90000"/>
              </a:lnSpc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pic>
        <p:nvPicPr>
          <p:cNvPr id="7" name="Picture 16" descr="AbbVieLogo_Small_White.eps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71463" y="6630988"/>
            <a:ext cx="685800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12750" y="5166360"/>
            <a:ext cx="4389120" cy="274320"/>
          </a:xfrm>
        </p:spPr>
        <p:txBody>
          <a:bodyPr anchor="t"/>
          <a:lstStyle>
            <a:lvl1pPr>
              <a:defRPr sz="1400"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11163" y="1279525"/>
            <a:ext cx="5943600" cy="3794760"/>
          </a:xfrm>
        </p:spPr>
        <p:txBody>
          <a:bodyPr anchor="ctr"/>
          <a:lstStyle>
            <a:lvl1pPr>
              <a:lnSpc>
                <a:spcPct val="75000"/>
              </a:lnSpc>
              <a:spcBef>
                <a:spcPts val="0"/>
              </a:spcBef>
              <a:defRPr sz="4000">
                <a:solidFill>
                  <a:schemeClr val="tx2"/>
                </a:solidFill>
              </a:defRPr>
            </a:lvl1pPr>
            <a:lvl2pPr marL="0" indent="0">
              <a:lnSpc>
                <a:spcPct val="75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0"/>
          </p:nvPr>
        </p:nvSpPr>
        <p:spPr bwMode="gray">
          <a:xfrm>
            <a:off x="2970213" y="6607175"/>
            <a:ext cx="5484812" cy="1825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pPr defTabSz="457200">
              <a:defRPr/>
            </a:pPr>
            <a:r>
              <a:rPr lang="en-US" dirty="0">
                <a:solidFill>
                  <a:srgbClr val="FFFFFF"/>
                </a:solidFill>
              </a:rPr>
              <a:t>#AbbVie Identity Training| Date 11.28.12 | Company Confidential © 2012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 bwMode="gray">
          <a:xfrm>
            <a:off x="8482013" y="6607175"/>
            <a:ext cx="247650" cy="1825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 b="1">
                <a:solidFill>
                  <a:schemeClr val="bg1"/>
                </a:solidFill>
                <a:cs typeface="+mn-cs"/>
              </a:defRPr>
            </a:lvl1pPr>
          </a:lstStyle>
          <a:p>
            <a:pPr defTabSz="457200">
              <a:defRPr/>
            </a:pPr>
            <a:fld id="{6294812E-B89D-42F3-8A04-DC7A5341F4A7}" type="slidenum">
              <a:rPr lang="en-US">
                <a:solidFill>
                  <a:srgbClr val="FFFFFF"/>
                </a:solidFill>
              </a:rPr>
              <a:pPr defTabSz="457200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64395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Quote 2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Little_Girl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5238750" y="0"/>
            <a:ext cx="3905250" cy="654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PPT_Gradient_Black.psd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013325" y="0"/>
            <a:ext cx="2279650" cy="653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0" y="6537325"/>
            <a:ext cx="9144000" cy="32067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>
              <a:lnSpc>
                <a:spcPct val="90000"/>
              </a:lnSpc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pic>
        <p:nvPicPr>
          <p:cNvPr id="7" name="Picture 16" descr="AbbVieLogo_Small_White.eps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71463" y="6630988"/>
            <a:ext cx="685800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12750" y="5166360"/>
            <a:ext cx="4389120" cy="274320"/>
          </a:xfrm>
        </p:spPr>
        <p:txBody>
          <a:bodyPr anchor="t"/>
          <a:lstStyle>
            <a:lvl1pPr>
              <a:defRPr sz="1400"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11163" y="1279525"/>
            <a:ext cx="5943600" cy="3794760"/>
          </a:xfrm>
        </p:spPr>
        <p:txBody>
          <a:bodyPr anchor="ctr"/>
          <a:lstStyle>
            <a:lvl1pPr>
              <a:lnSpc>
                <a:spcPct val="75000"/>
              </a:lnSpc>
              <a:spcBef>
                <a:spcPts val="0"/>
              </a:spcBef>
              <a:defRPr sz="4000">
                <a:solidFill>
                  <a:schemeClr val="bg2"/>
                </a:solidFill>
              </a:defRPr>
            </a:lvl1pPr>
            <a:lvl2pPr marL="0" indent="0">
              <a:lnSpc>
                <a:spcPct val="75000"/>
              </a:lnSpc>
              <a:spcBef>
                <a:spcPts val="0"/>
              </a:spcBef>
              <a:buNone/>
              <a:defRPr sz="20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0"/>
          </p:nvPr>
        </p:nvSpPr>
        <p:spPr bwMode="gray">
          <a:xfrm>
            <a:off x="2970213" y="6607175"/>
            <a:ext cx="5484812" cy="1825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pPr defTabSz="457200">
              <a:defRPr/>
            </a:pPr>
            <a:r>
              <a:rPr lang="en-US" dirty="0">
                <a:solidFill>
                  <a:srgbClr val="FFFFFF"/>
                </a:solidFill>
              </a:rPr>
              <a:t>#AbbVie Identity Training| Date 11.28.12 | Company Confidential © 2012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 bwMode="gray">
          <a:xfrm>
            <a:off x="8482013" y="6607175"/>
            <a:ext cx="247650" cy="1825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 b="1">
                <a:solidFill>
                  <a:schemeClr val="bg1"/>
                </a:solidFill>
                <a:cs typeface="+mn-cs"/>
              </a:defRPr>
            </a:lvl1pPr>
          </a:lstStyle>
          <a:p>
            <a:pPr defTabSz="457200">
              <a:defRPr/>
            </a:pPr>
            <a:fld id="{693E2639-6E1C-4550-9E70-FDB872DA3095}" type="slidenum">
              <a:rPr lang="en-US">
                <a:solidFill>
                  <a:srgbClr val="FFFFFF"/>
                </a:solidFill>
              </a:rPr>
              <a:pPr defTabSz="457200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562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5612D2-FB8C-4F20-8EA0-9DA75B902B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Quote 3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0" y="6537325"/>
            <a:ext cx="9144000" cy="32067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>
              <a:lnSpc>
                <a:spcPct val="90000"/>
              </a:lnSpc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pic>
        <p:nvPicPr>
          <p:cNvPr id="5" name="Picture 16" descr="AbbVieLogo_Small_White.eps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71463" y="6630988"/>
            <a:ext cx="685800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9"/>
          <p:cNvSpPr>
            <a:spLocks/>
          </p:cNvSpPr>
          <p:nvPr userDrawn="1"/>
        </p:nvSpPr>
        <p:spPr bwMode="gray">
          <a:xfrm>
            <a:off x="7981950" y="1279525"/>
            <a:ext cx="125413" cy="3797300"/>
          </a:xfrm>
          <a:custGeom>
            <a:avLst/>
            <a:gdLst>
              <a:gd name="T0" fmla="*/ 0 w 94692"/>
              <a:gd name="T1" fmla="*/ 0 h 3865545"/>
              <a:gd name="T2" fmla="*/ 0 w 94692"/>
              <a:gd name="T3" fmla="*/ 0 h 3865545"/>
              <a:gd name="T4" fmla="*/ 124765 w 94692"/>
              <a:gd name="T5" fmla="*/ 0 h 3865545"/>
              <a:gd name="T6" fmla="*/ 124765 w 94692"/>
              <a:gd name="T7" fmla="*/ 3797010 h 3865545"/>
              <a:gd name="T8" fmla="*/ 0 w 94692"/>
              <a:gd name="T9" fmla="*/ 3797010 h 3865545"/>
              <a:gd name="T10" fmla="*/ 0 w 94692"/>
              <a:gd name="T11" fmla="*/ 3797010 h 3865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4692" h="3865545">
                <a:moveTo>
                  <a:pt x="0" y="0"/>
                </a:moveTo>
                <a:lnTo>
                  <a:pt x="0" y="0"/>
                </a:lnTo>
                <a:lnTo>
                  <a:pt x="94692" y="0"/>
                </a:lnTo>
                <a:lnTo>
                  <a:pt x="94692" y="3865545"/>
                </a:lnTo>
                <a:lnTo>
                  <a:pt x="0" y="3865545"/>
                </a:lnTo>
              </a:path>
            </a:pathLst>
          </a:custGeom>
          <a:noFill/>
          <a:ln w="25400" cap="flat" cmpd="sng" algn="ctr">
            <a:solidFill>
              <a:schemeClr val="bg2"/>
            </a:solidFill>
            <a:prstDash val="solid"/>
            <a:miter lim="800000"/>
            <a:headEnd/>
            <a:tailEnd/>
          </a:ln>
        </p:spPr>
        <p:txBody>
          <a:bodyPr anchor="ctr"/>
          <a:lstStyle/>
          <a:p>
            <a:pPr algn="ctr" defTabSz="457200">
              <a:lnSpc>
                <a:spcPct val="90000"/>
              </a:lnSpc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12750" y="5166360"/>
            <a:ext cx="4389120" cy="274320"/>
          </a:xfrm>
        </p:spPr>
        <p:txBody>
          <a:bodyPr anchor="t"/>
          <a:lstStyle>
            <a:lvl1pPr>
              <a:defRPr sz="1400"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11163" y="1279525"/>
            <a:ext cx="7223760" cy="3794760"/>
          </a:xfrm>
        </p:spPr>
        <p:txBody>
          <a:bodyPr anchor="ctr"/>
          <a:lstStyle>
            <a:lvl1pPr>
              <a:lnSpc>
                <a:spcPct val="75000"/>
              </a:lnSpc>
              <a:spcBef>
                <a:spcPts val="0"/>
              </a:spcBef>
              <a:defRPr sz="4000">
                <a:solidFill>
                  <a:schemeClr val="bg2"/>
                </a:solidFill>
              </a:defRPr>
            </a:lvl1pPr>
            <a:lvl2pPr marL="0" indent="0">
              <a:lnSpc>
                <a:spcPct val="75000"/>
              </a:lnSpc>
              <a:spcBef>
                <a:spcPts val="0"/>
              </a:spcBef>
              <a:buNone/>
              <a:defRPr sz="20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 bwMode="gray">
          <a:xfrm>
            <a:off x="2970213" y="6607175"/>
            <a:ext cx="5484812" cy="1825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pPr defTabSz="457200">
              <a:defRPr/>
            </a:pPr>
            <a:r>
              <a:rPr lang="en-US" dirty="0">
                <a:solidFill>
                  <a:srgbClr val="FFFFFF"/>
                </a:solidFill>
              </a:rPr>
              <a:t>#AbbVie Identity Training| Date 11.28.12 | Company Confidential © 2012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 bwMode="gray">
          <a:xfrm>
            <a:off x="8482013" y="6607175"/>
            <a:ext cx="247650" cy="1825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 b="1">
                <a:solidFill>
                  <a:schemeClr val="bg1"/>
                </a:solidFill>
                <a:cs typeface="+mn-cs"/>
              </a:defRPr>
            </a:lvl1pPr>
          </a:lstStyle>
          <a:p>
            <a:pPr defTabSz="457200">
              <a:defRPr/>
            </a:pPr>
            <a:fld id="{5E82F64E-3D03-4852-9A77-9E3FC5D4FF66}" type="slidenum">
              <a:rPr lang="en-US">
                <a:solidFill>
                  <a:srgbClr val="FFFFFF"/>
                </a:solidFill>
              </a:rPr>
              <a:pPr defTabSz="457200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5497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440090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Placeholder 1"/>
          <p:cNvSpPr>
            <a:spLocks noGrp="1"/>
          </p:cNvSpPr>
          <p:nvPr>
            <p:ph type="ctrTitle"/>
          </p:nvPr>
        </p:nvSpPr>
        <p:spPr bwMode="gray">
          <a:xfrm>
            <a:off x="411163" y="2586482"/>
            <a:ext cx="4113212" cy="1096963"/>
          </a:xfrm>
        </p:spPr>
        <p:txBody>
          <a:bodyPr/>
          <a:lstStyle>
            <a:lvl1pPr>
              <a:lnSpc>
                <a:spcPct val="85000"/>
              </a:lnSpc>
              <a:defRPr sz="3200" smtClean="0">
                <a:solidFill>
                  <a:schemeClr val="hlink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3556" name="Text Placeholder 2"/>
          <p:cNvSpPr>
            <a:spLocks noGrp="1"/>
          </p:cNvSpPr>
          <p:nvPr>
            <p:ph type="subTitle" idx="1"/>
          </p:nvPr>
        </p:nvSpPr>
        <p:spPr bwMode="gray">
          <a:xfrm>
            <a:off x="411163" y="3729482"/>
            <a:ext cx="3656012" cy="274638"/>
          </a:xfrm>
        </p:spPr>
        <p:txBody>
          <a:bodyPr/>
          <a:lstStyle>
            <a:lvl1pPr>
              <a:lnSpc>
                <a:spcPct val="75000"/>
              </a:lnSpc>
              <a:defRPr sz="14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411163" y="4048570"/>
            <a:ext cx="2133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FDB6A6C9-DF89-40FB-8B6D-C5659A50B582}" type="datetimeFigureOut">
              <a:rPr lang="en-US" smtClean="0">
                <a:solidFill>
                  <a:srgbClr val="FFFFFF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2017-06-22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3562" name="Picture 12" descr="AbbVieLogo_Standard_White.ep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521145"/>
            <a:ext cx="13716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6"/>
          <p:cNvSpPr>
            <a:spLocks/>
          </p:cNvSpPr>
          <p:nvPr/>
        </p:nvSpPr>
        <p:spPr bwMode="gray">
          <a:xfrm>
            <a:off x="4570413" y="1557782"/>
            <a:ext cx="125412" cy="3797300"/>
          </a:xfrm>
          <a:custGeom>
            <a:avLst/>
            <a:gdLst>
              <a:gd name="T0" fmla="*/ 0 w 94692"/>
              <a:gd name="T1" fmla="*/ 0 h 3865545"/>
              <a:gd name="T2" fmla="*/ 0 w 94692"/>
              <a:gd name="T3" fmla="*/ 0 h 3865545"/>
              <a:gd name="T4" fmla="*/ 124765 w 94692"/>
              <a:gd name="T5" fmla="*/ 0 h 3865545"/>
              <a:gd name="T6" fmla="*/ 124765 w 94692"/>
              <a:gd name="T7" fmla="*/ 3797010 h 3865545"/>
              <a:gd name="T8" fmla="*/ 0 w 94692"/>
              <a:gd name="T9" fmla="*/ 3797010 h 3865545"/>
              <a:gd name="T10" fmla="*/ 0 w 94692"/>
              <a:gd name="T11" fmla="*/ 3797010 h 3865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4692" h="3865545">
                <a:moveTo>
                  <a:pt x="0" y="0"/>
                </a:moveTo>
                <a:lnTo>
                  <a:pt x="0" y="0"/>
                </a:lnTo>
                <a:lnTo>
                  <a:pt x="94692" y="0"/>
                </a:lnTo>
                <a:lnTo>
                  <a:pt x="94692" y="3865545"/>
                </a:lnTo>
                <a:lnTo>
                  <a:pt x="0" y="3865545"/>
                </a:lnTo>
              </a:path>
            </a:pathLst>
          </a:custGeom>
          <a:noFill/>
          <a:ln w="25400" cap="flat" cmpd="sng" algn="ctr">
            <a:solidFill>
              <a:schemeClr val="hlink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70605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62854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Placeholder 1"/>
          <p:cNvSpPr>
            <a:spLocks noGrp="1"/>
          </p:cNvSpPr>
          <p:nvPr>
            <p:ph type="ctrTitle"/>
          </p:nvPr>
        </p:nvSpPr>
        <p:spPr bwMode="gray">
          <a:xfrm>
            <a:off x="411163" y="2559050"/>
            <a:ext cx="4113212" cy="1096963"/>
          </a:xfrm>
        </p:spPr>
        <p:txBody>
          <a:bodyPr/>
          <a:lstStyle>
            <a:lvl1pPr>
              <a:lnSpc>
                <a:spcPct val="85000"/>
              </a:lnSpc>
              <a:defRPr sz="3200" smtClean="0">
                <a:solidFill>
                  <a:schemeClr val="hlink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3556" name="Text Placeholder 2"/>
          <p:cNvSpPr>
            <a:spLocks noGrp="1"/>
          </p:cNvSpPr>
          <p:nvPr>
            <p:ph type="subTitle" idx="1"/>
          </p:nvPr>
        </p:nvSpPr>
        <p:spPr bwMode="gray">
          <a:xfrm>
            <a:off x="411163" y="3702050"/>
            <a:ext cx="3656012" cy="274638"/>
          </a:xfrm>
        </p:spPr>
        <p:txBody>
          <a:bodyPr/>
          <a:lstStyle>
            <a:lvl1pPr>
              <a:lnSpc>
                <a:spcPct val="75000"/>
              </a:lnSpc>
              <a:defRPr sz="14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411163" y="4021138"/>
            <a:ext cx="2133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FDB6A6C9-DF89-40FB-8B6D-C5659A50B582}" type="datetimeFigureOut">
              <a:rPr lang="en-US" smtClean="0">
                <a:solidFill>
                  <a:srgbClr val="FFFFFF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2017-06-22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3562" name="Picture 12" descr="AbbVieLogo_Standard_White.ep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493713"/>
            <a:ext cx="13716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6"/>
          <p:cNvSpPr>
            <a:spLocks/>
          </p:cNvSpPr>
          <p:nvPr/>
        </p:nvSpPr>
        <p:spPr bwMode="gray">
          <a:xfrm>
            <a:off x="4570413" y="1530350"/>
            <a:ext cx="125412" cy="3797300"/>
          </a:xfrm>
          <a:custGeom>
            <a:avLst/>
            <a:gdLst>
              <a:gd name="T0" fmla="*/ 0 w 94692"/>
              <a:gd name="T1" fmla="*/ 0 h 3865545"/>
              <a:gd name="T2" fmla="*/ 0 w 94692"/>
              <a:gd name="T3" fmla="*/ 0 h 3865545"/>
              <a:gd name="T4" fmla="*/ 124765 w 94692"/>
              <a:gd name="T5" fmla="*/ 0 h 3865545"/>
              <a:gd name="T6" fmla="*/ 124765 w 94692"/>
              <a:gd name="T7" fmla="*/ 3797010 h 3865545"/>
              <a:gd name="T8" fmla="*/ 0 w 94692"/>
              <a:gd name="T9" fmla="*/ 3797010 h 3865545"/>
              <a:gd name="T10" fmla="*/ 0 w 94692"/>
              <a:gd name="T11" fmla="*/ 3797010 h 3865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4692" h="3865545">
                <a:moveTo>
                  <a:pt x="0" y="0"/>
                </a:moveTo>
                <a:lnTo>
                  <a:pt x="0" y="0"/>
                </a:lnTo>
                <a:lnTo>
                  <a:pt x="94692" y="0"/>
                </a:lnTo>
                <a:lnTo>
                  <a:pt x="94692" y="3865545"/>
                </a:lnTo>
                <a:lnTo>
                  <a:pt x="0" y="3865545"/>
                </a:lnTo>
              </a:path>
            </a:pathLst>
          </a:custGeom>
          <a:noFill/>
          <a:ln w="25400" cap="flat" cmpd="sng" algn="ctr">
            <a:solidFill>
              <a:srgbClr val="A7BCD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70605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063857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Placeholder 1"/>
          <p:cNvSpPr>
            <a:spLocks noGrp="1"/>
          </p:cNvSpPr>
          <p:nvPr>
            <p:ph type="ctrTitle"/>
          </p:nvPr>
        </p:nvSpPr>
        <p:spPr bwMode="gray">
          <a:xfrm>
            <a:off x="411163" y="2559050"/>
            <a:ext cx="4113212" cy="1096963"/>
          </a:xfrm>
        </p:spPr>
        <p:txBody>
          <a:bodyPr/>
          <a:lstStyle>
            <a:lvl1pPr>
              <a:lnSpc>
                <a:spcPct val="85000"/>
              </a:lnSpc>
              <a:defRPr sz="3200" smtClean="0">
                <a:solidFill>
                  <a:schemeClr val="hlink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3556" name="Text Placeholder 2"/>
          <p:cNvSpPr>
            <a:spLocks noGrp="1"/>
          </p:cNvSpPr>
          <p:nvPr>
            <p:ph type="subTitle" idx="1"/>
          </p:nvPr>
        </p:nvSpPr>
        <p:spPr bwMode="gray">
          <a:xfrm>
            <a:off x="411163" y="3702050"/>
            <a:ext cx="3656012" cy="274638"/>
          </a:xfrm>
        </p:spPr>
        <p:txBody>
          <a:bodyPr/>
          <a:lstStyle>
            <a:lvl1pPr>
              <a:lnSpc>
                <a:spcPct val="75000"/>
              </a:lnSpc>
              <a:defRPr sz="14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411163" y="4021138"/>
            <a:ext cx="2133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FDB6A6C9-DF89-40FB-8B6D-C5659A50B582}" type="datetimeFigureOut">
              <a:rPr lang="en-US" smtClean="0">
                <a:solidFill>
                  <a:srgbClr val="FFFFFF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2017-06-22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3562" name="Picture 12" descr="AbbVieLogo_Standard_White.ep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493713"/>
            <a:ext cx="13716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6"/>
          <p:cNvSpPr>
            <a:spLocks/>
          </p:cNvSpPr>
          <p:nvPr/>
        </p:nvSpPr>
        <p:spPr bwMode="gray">
          <a:xfrm>
            <a:off x="4570413" y="1530350"/>
            <a:ext cx="125412" cy="3797300"/>
          </a:xfrm>
          <a:custGeom>
            <a:avLst/>
            <a:gdLst>
              <a:gd name="T0" fmla="*/ 0 w 94692"/>
              <a:gd name="T1" fmla="*/ 0 h 3865545"/>
              <a:gd name="T2" fmla="*/ 0 w 94692"/>
              <a:gd name="T3" fmla="*/ 0 h 3865545"/>
              <a:gd name="T4" fmla="*/ 124765 w 94692"/>
              <a:gd name="T5" fmla="*/ 0 h 3865545"/>
              <a:gd name="T6" fmla="*/ 124765 w 94692"/>
              <a:gd name="T7" fmla="*/ 3797010 h 3865545"/>
              <a:gd name="T8" fmla="*/ 0 w 94692"/>
              <a:gd name="T9" fmla="*/ 3797010 h 3865545"/>
              <a:gd name="T10" fmla="*/ 0 w 94692"/>
              <a:gd name="T11" fmla="*/ 3797010 h 3865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4692" h="3865545">
                <a:moveTo>
                  <a:pt x="0" y="0"/>
                </a:moveTo>
                <a:lnTo>
                  <a:pt x="0" y="0"/>
                </a:lnTo>
                <a:lnTo>
                  <a:pt x="94692" y="0"/>
                </a:lnTo>
                <a:lnTo>
                  <a:pt x="94692" y="3865545"/>
                </a:lnTo>
                <a:lnTo>
                  <a:pt x="0" y="3865545"/>
                </a:lnTo>
              </a:path>
            </a:pathLst>
          </a:custGeom>
          <a:noFill/>
          <a:ln w="25400" cap="flat" cmpd="sng" algn="ctr">
            <a:solidFill>
              <a:srgbClr val="F1B43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70605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67817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Placeholder 1"/>
          <p:cNvSpPr>
            <a:spLocks noGrp="1"/>
          </p:cNvSpPr>
          <p:nvPr>
            <p:ph type="ctrTitle"/>
          </p:nvPr>
        </p:nvSpPr>
        <p:spPr bwMode="gray">
          <a:xfrm>
            <a:off x="411163" y="2559050"/>
            <a:ext cx="4113212" cy="1096963"/>
          </a:xfrm>
        </p:spPr>
        <p:txBody>
          <a:bodyPr/>
          <a:lstStyle>
            <a:lvl1pPr>
              <a:lnSpc>
                <a:spcPct val="85000"/>
              </a:lnSpc>
              <a:defRPr sz="3200" smtClean="0">
                <a:solidFill>
                  <a:schemeClr val="hlink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3556" name="Text Placeholder 2"/>
          <p:cNvSpPr>
            <a:spLocks noGrp="1"/>
          </p:cNvSpPr>
          <p:nvPr>
            <p:ph type="subTitle" idx="1"/>
          </p:nvPr>
        </p:nvSpPr>
        <p:spPr bwMode="gray">
          <a:xfrm>
            <a:off x="411163" y="3702050"/>
            <a:ext cx="3656012" cy="274638"/>
          </a:xfrm>
        </p:spPr>
        <p:txBody>
          <a:bodyPr/>
          <a:lstStyle>
            <a:lvl1pPr>
              <a:lnSpc>
                <a:spcPct val="75000"/>
              </a:lnSpc>
              <a:defRPr sz="14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411163" y="4021138"/>
            <a:ext cx="2133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FDB6A6C9-DF89-40FB-8B6D-C5659A50B582}" type="datetimeFigureOut">
              <a:rPr lang="en-US" smtClean="0">
                <a:solidFill>
                  <a:srgbClr val="FFFFFF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2017-06-22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3562" name="Picture 12" descr="AbbVieLogo_Standard_White.ep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493713"/>
            <a:ext cx="13716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6"/>
          <p:cNvSpPr>
            <a:spLocks/>
          </p:cNvSpPr>
          <p:nvPr/>
        </p:nvSpPr>
        <p:spPr bwMode="gray">
          <a:xfrm>
            <a:off x="4570413" y="1530350"/>
            <a:ext cx="125412" cy="3797300"/>
          </a:xfrm>
          <a:custGeom>
            <a:avLst/>
            <a:gdLst>
              <a:gd name="T0" fmla="*/ 0 w 94692"/>
              <a:gd name="T1" fmla="*/ 0 h 3865545"/>
              <a:gd name="T2" fmla="*/ 0 w 94692"/>
              <a:gd name="T3" fmla="*/ 0 h 3865545"/>
              <a:gd name="T4" fmla="*/ 124765 w 94692"/>
              <a:gd name="T5" fmla="*/ 0 h 3865545"/>
              <a:gd name="T6" fmla="*/ 124765 w 94692"/>
              <a:gd name="T7" fmla="*/ 3797010 h 3865545"/>
              <a:gd name="T8" fmla="*/ 0 w 94692"/>
              <a:gd name="T9" fmla="*/ 3797010 h 3865545"/>
              <a:gd name="T10" fmla="*/ 0 w 94692"/>
              <a:gd name="T11" fmla="*/ 3797010 h 3865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4692" h="3865545">
                <a:moveTo>
                  <a:pt x="0" y="0"/>
                </a:moveTo>
                <a:lnTo>
                  <a:pt x="0" y="0"/>
                </a:lnTo>
                <a:lnTo>
                  <a:pt x="94692" y="0"/>
                </a:lnTo>
                <a:lnTo>
                  <a:pt x="94692" y="3865545"/>
                </a:lnTo>
                <a:lnTo>
                  <a:pt x="0" y="3865545"/>
                </a:lnTo>
              </a:path>
            </a:pathLst>
          </a:custGeom>
          <a:noFill/>
          <a:ln w="25400" cap="flat" cmpd="sng" algn="ctr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70605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66476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5_Title Slide"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Placeholder 1"/>
          <p:cNvSpPr>
            <a:spLocks noGrp="1"/>
          </p:cNvSpPr>
          <p:nvPr>
            <p:ph type="ctrTitle"/>
          </p:nvPr>
        </p:nvSpPr>
        <p:spPr bwMode="gray">
          <a:xfrm>
            <a:off x="411163" y="2559050"/>
            <a:ext cx="4113212" cy="1096963"/>
          </a:xfrm>
        </p:spPr>
        <p:txBody>
          <a:bodyPr/>
          <a:lstStyle>
            <a:lvl1pPr>
              <a:lnSpc>
                <a:spcPct val="85000"/>
              </a:lnSpc>
              <a:defRPr sz="3200" smtClean="0">
                <a:solidFill>
                  <a:schemeClr val="hlink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3556" name="Text Placeholder 2"/>
          <p:cNvSpPr>
            <a:spLocks noGrp="1"/>
          </p:cNvSpPr>
          <p:nvPr>
            <p:ph type="subTitle" idx="1"/>
          </p:nvPr>
        </p:nvSpPr>
        <p:spPr bwMode="gray">
          <a:xfrm>
            <a:off x="411163" y="3702050"/>
            <a:ext cx="3656012" cy="274638"/>
          </a:xfrm>
        </p:spPr>
        <p:txBody>
          <a:bodyPr/>
          <a:lstStyle>
            <a:lvl1pPr>
              <a:lnSpc>
                <a:spcPct val="75000"/>
              </a:lnSpc>
              <a:defRPr sz="14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411163" y="4021138"/>
            <a:ext cx="2133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FDB6A6C9-DF89-40FB-8B6D-C5659A50B582}" type="datetimeFigureOut">
              <a:rPr lang="en-US" smtClean="0">
                <a:solidFill>
                  <a:srgbClr val="FFFFFF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2017-06-22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3562" name="Picture 12" descr="AbbVieLogo_Standard_White.ep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493713"/>
            <a:ext cx="13716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6"/>
          <p:cNvSpPr>
            <a:spLocks/>
          </p:cNvSpPr>
          <p:nvPr/>
        </p:nvSpPr>
        <p:spPr bwMode="gray">
          <a:xfrm>
            <a:off x="4570413" y="1530350"/>
            <a:ext cx="125412" cy="3797300"/>
          </a:xfrm>
          <a:custGeom>
            <a:avLst/>
            <a:gdLst>
              <a:gd name="T0" fmla="*/ 0 w 94692"/>
              <a:gd name="T1" fmla="*/ 0 h 3865545"/>
              <a:gd name="T2" fmla="*/ 0 w 94692"/>
              <a:gd name="T3" fmla="*/ 0 h 3865545"/>
              <a:gd name="T4" fmla="*/ 124765 w 94692"/>
              <a:gd name="T5" fmla="*/ 0 h 3865545"/>
              <a:gd name="T6" fmla="*/ 124765 w 94692"/>
              <a:gd name="T7" fmla="*/ 3797010 h 3865545"/>
              <a:gd name="T8" fmla="*/ 0 w 94692"/>
              <a:gd name="T9" fmla="*/ 3797010 h 3865545"/>
              <a:gd name="T10" fmla="*/ 0 w 94692"/>
              <a:gd name="T11" fmla="*/ 3797010 h 3865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4692" h="3865545">
                <a:moveTo>
                  <a:pt x="0" y="0"/>
                </a:moveTo>
                <a:lnTo>
                  <a:pt x="0" y="0"/>
                </a:lnTo>
                <a:lnTo>
                  <a:pt x="94692" y="0"/>
                </a:lnTo>
                <a:lnTo>
                  <a:pt x="94692" y="3865545"/>
                </a:lnTo>
                <a:lnTo>
                  <a:pt x="0" y="3865545"/>
                </a:lnTo>
              </a:path>
            </a:pathLst>
          </a:custGeom>
          <a:noFill/>
          <a:ln w="25400" cap="flat" cmpd="sng" algn="ctr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70605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53791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Placeholder 1"/>
          <p:cNvSpPr>
            <a:spLocks noGrp="1"/>
          </p:cNvSpPr>
          <p:nvPr>
            <p:ph type="ctrTitle"/>
          </p:nvPr>
        </p:nvSpPr>
        <p:spPr bwMode="gray">
          <a:xfrm>
            <a:off x="411163" y="2559050"/>
            <a:ext cx="4113212" cy="1096963"/>
          </a:xfrm>
        </p:spPr>
        <p:txBody>
          <a:bodyPr/>
          <a:lstStyle>
            <a:lvl1pPr>
              <a:lnSpc>
                <a:spcPct val="85000"/>
              </a:lnSpc>
              <a:defRPr sz="3200" smtClean="0">
                <a:solidFill>
                  <a:schemeClr val="hlink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3556" name="Text Placeholder 2"/>
          <p:cNvSpPr>
            <a:spLocks noGrp="1"/>
          </p:cNvSpPr>
          <p:nvPr>
            <p:ph type="subTitle" idx="1"/>
          </p:nvPr>
        </p:nvSpPr>
        <p:spPr bwMode="gray">
          <a:xfrm>
            <a:off x="411163" y="3702050"/>
            <a:ext cx="3656012" cy="274638"/>
          </a:xfrm>
        </p:spPr>
        <p:txBody>
          <a:bodyPr/>
          <a:lstStyle>
            <a:lvl1pPr>
              <a:lnSpc>
                <a:spcPct val="75000"/>
              </a:lnSpc>
              <a:defRPr sz="14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411163" y="4021138"/>
            <a:ext cx="2133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FDB6A6C9-DF89-40FB-8B6D-C5659A50B582}" type="datetimeFigureOut">
              <a:rPr lang="en-US" smtClean="0">
                <a:solidFill>
                  <a:srgbClr val="FFFFFF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2017-06-22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3562" name="Picture 12" descr="AbbVieLogo_Standard_White.ep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493713"/>
            <a:ext cx="13716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6"/>
          <p:cNvSpPr>
            <a:spLocks/>
          </p:cNvSpPr>
          <p:nvPr/>
        </p:nvSpPr>
        <p:spPr bwMode="gray">
          <a:xfrm>
            <a:off x="4570413" y="1530350"/>
            <a:ext cx="125412" cy="3797300"/>
          </a:xfrm>
          <a:custGeom>
            <a:avLst/>
            <a:gdLst>
              <a:gd name="T0" fmla="*/ 0 w 94692"/>
              <a:gd name="T1" fmla="*/ 0 h 3865545"/>
              <a:gd name="T2" fmla="*/ 0 w 94692"/>
              <a:gd name="T3" fmla="*/ 0 h 3865545"/>
              <a:gd name="T4" fmla="*/ 124765 w 94692"/>
              <a:gd name="T5" fmla="*/ 0 h 3865545"/>
              <a:gd name="T6" fmla="*/ 124765 w 94692"/>
              <a:gd name="T7" fmla="*/ 3797010 h 3865545"/>
              <a:gd name="T8" fmla="*/ 0 w 94692"/>
              <a:gd name="T9" fmla="*/ 3797010 h 3865545"/>
              <a:gd name="T10" fmla="*/ 0 w 94692"/>
              <a:gd name="T11" fmla="*/ 3797010 h 3865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4692" h="3865545">
                <a:moveTo>
                  <a:pt x="0" y="0"/>
                </a:moveTo>
                <a:lnTo>
                  <a:pt x="0" y="0"/>
                </a:lnTo>
                <a:lnTo>
                  <a:pt x="94692" y="0"/>
                </a:lnTo>
                <a:lnTo>
                  <a:pt x="94692" y="3865545"/>
                </a:lnTo>
                <a:lnTo>
                  <a:pt x="0" y="3865545"/>
                </a:lnTo>
              </a:path>
            </a:pathLst>
          </a:custGeom>
          <a:noFill/>
          <a:ln w="25400" cap="flat" cmpd="sng" algn="ctr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70605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67307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5903F4-B401-4EB0-BCC5-D46CB05772C5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7893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5903F4-B401-4EB0-BCC5-D46CB05772C5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75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A5792B-6E19-4931-8F39-07AD9FEB9A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5903F4-B401-4EB0-BCC5-D46CB05772C5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34740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5903F4-B401-4EB0-BCC5-D46CB05772C5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3525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5903F4-B401-4EB0-BCC5-D46CB05772C5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56970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5903F4-B401-4EB0-BCC5-D46CB05772C5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3049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5903F4-B401-4EB0-BCC5-D46CB05772C5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10717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5903F4-B401-4EB0-BCC5-D46CB05772C5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56088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5903F4-B401-4EB0-BCC5-D46CB05772C5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48390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5903F4-B401-4EB0-BCC5-D46CB05772C5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91247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5903F4-B401-4EB0-BCC5-D46CB05772C5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939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E09A1F-D75A-4666-B3A8-AC8CC53043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2D8AD-17C7-40A6-9DD8-5D2A24E55B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6537325"/>
            <a:ext cx="9144000" cy="320675"/>
          </a:xfrm>
          <a:prstGeom prst="rect">
            <a:avLst/>
          </a:prstGeom>
          <a:solidFill>
            <a:srgbClr val="071D4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0000"/>
              </a:lnSpc>
              <a:defRPr/>
            </a:pPr>
            <a:endParaRPr lang="en-US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12750" y="227013"/>
            <a:ext cx="8318500" cy="73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1163" y="1279525"/>
            <a:ext cx="8318500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2970213" y="6607175"/>
            <a:ext cx="5484812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82013" y="6607175"/>
            <a:ext cx="2476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6638C0E-0AD1-43DB-9BF3-BC60235EF5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487" name="Line 7"/>
          <p:cNvSpPr>
            <a:spLocks noChangeShapeType="1"/>
          </p:cNvSpPr>
          <p:nvPr/>
        </p:nvSpPr>
        <p:spPr bwMode="auto">
          <a:xfrm>
            <a:off x="412750" y="958850"/>
            <a:ext cx="8318500" cy="0"/>
          </a:xfrm>
          <a:prstGeom prst="line">
            <a:avLst/>
          </a:prstGeom>
          <a:noFill/>
          <a:ln w="9525">
            <a:solidFill>
              <a:srgbClr val="071D49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endParaRPr lang="en-US"/>
          </a:p>
        </p:txBody>
      </p:sp>
      <p:pic>
        <p:nvPicPr>
          <p:cNvPr id="1032" name="Picture 16" descr="AbbVieLogo_Small_White.eps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71463" y="6630988"/>
            <a:ext cx="685800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71D49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71D49"/>
          </a:solidFill>
          <a:latin typeface="Calibri" pitchFamily="34" charset="0"/>
        </a:defRPr>
      </a:lvl2pPr>
      <a:lvl3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71D49"/>
          </a:solidFill>
          <a:latin typeface="Calibri" pitchFamily="34" charset="0"/>
        </a:defRPr>
      </a:lvl3pPr>
      <a:lvl4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71D49"/>
          </a:solidFill>
          <a:latin typeface="Calibri" pitchFamily="34" charset="0"/>
        </a:defRPr>
      </a:lvl4pPr>
      <a:lvl5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71D49"/>
          </a:solidFill>
          <a:latin typeface="Calibri" pitchFamily="34" charset="0"/>
        </a:defRPr>
      </a:lvl5pPr>
      <a:lvl6pPr marL="457200"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71D49"/>
          </a:solidFill>
          <a:latin typeface="Calibri" pitchFamily="34" charset="0"/>
        </a:defRPr>
      </a:lvl6pPr>
      <a:lvl7pPr marL="914400"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71D49"/>
          </a:solidFill>
          <a:latin typeface="Calibri" pitchFamily="34" charset="0"/>
        </a:defRPr>
      </a:lvl7pPr>
      <a:lvl8pPr marL="1371600"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71D49"/>
          </a:solidFill>
          <a:latin typeface="Calibri" pitchFamily="34" charset="0"/>
        </a:defRPr>
      </a:lvl8pPr>
      <a:lvl9pPr marL="1828800"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71D49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80000"/>
        </a:spcBef>
        <a:spcAft>
          <a:spcPct val="0"/>
        </a:spcAft>
        <a:buFont typeface="Arial" charset="0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406400" indent="-292100" algn="l" defTabSz="457200" rtl="0" eaLnBrk="0" fontAlgn="base" hangingPunct="0">
        <a:spcBef>
          <a:spcPct val="4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2pPr>
      <a:lvl3pPr marL="7493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</a:defRPr>
      </a:lvl3pPr>
      <a:lvl4pPr marL="1143000" indent="-228600" algn="l" defTabSz="457200" rtl="0" eaLnBrk="0" fontAlgn="base" hangingPunct="0">
        <a:spcBef>
          <a:spcPct val="1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4pPr>
      <a:lvl5pPr marL="1485900" indent="-228600" algn="l" defTabSz="457200" rtl="0" eaLnBrk="0" fontAlgn="base" hangingPunct="0">
        <a:spcBef>
          <a:spcPct val="10000"/>
        </a:spcBef>
        <a:spcAft>
          <a:spcPct val="0"/>
        </a:spcAft>
        <a:buFont typeface="Arial" charset="0"/>
        <a:buChar char="–"/>
        <a:defRPr>
          <a:solidFill>
            <a:schemeClr val="tx1"/>
          </a:solidFill>
          <a:latin typeface="+mn-lt"/>
        </a:defRPr>
      </a:lvl5pPr>
      <a:lvl6pPr marL="1943100" indent="-228600" algn="l" defTabSz="457200" rtl="0" fontAlgn="base">
        <a:spcBef>
          <a:spcPct val="10000"/>
        </a:spcBef>
        <a:spcAft>
          <a:spcPct val="0"/>
        </a:spcAft>
        <a:buFont typeface="Arial" charset="0"/>
        <a:buChar char="–"/>
        <a:defRPr>
          <a:solidFill>
            <a:schemeClr val="tx1"/>
          </a:solidFill>
          <a:latin typeface="+mn-lt"/>
        </a:defRPr>
      </a:lvl6pPr>
      <a:lvl7pPr marL="2400300" indent="-228600" algn="l" defTabSz="457200" rtl="0" fontAlgn="base">
        <a:spcBef>
          <a:spcPct val="10000"/>
        </a:spcBef>
        <a:spcAft>
          <a:spcPct val="0"/>
        </a:spcAft>
        <a:buFont typeface="Arial" charset="0"/>
        <a:buChar char="–"/>
        <a:defRPr>
          <a:solidFill>
            <a:schemeClr val="tx1"/>
          </a:solidFill>
          <a:latin typeface="+mn-lt"/>
        </a:defRPr>
      </a:lvl7pPr>
      <a:lvl8pPr marL="2857500" indent="-228600" algn="l" defTabSz="457200" rtl="0" fontAlgn="base">
        <a:spcBef>
          <a:spcPct val="10000"/>
        </a:spcBef>
        <a:spcAft>
          <a:spcPct val="0"/>
        </a:spcAft>
        <a:buFont typeface="Arial" charset="0"/>
        <a:buChar char="–"/>
        <a:defRPr>
          <a:solidFill>
            <a:schemeClr val="tx1"/>
          </a:solidFill>
          <a:latin typeface="+mn-lt"/>
        </a:defRPr>
      </a:lvl8pPr>
      <a:lvl9pPr marL="3314700" indent="-228600" algn="l" defTabSz="457200" rtl="0" fontAlgn="base">
        <a:spcBef>
          <a:spcPct val="10000"/>
        </a:spcBef>
        <a:spcAft>
          <a:spcPct val="0"/>
        </a:spcAft>
        <a:buFont typeface="Arial" charset="0"/>
        <a:buChar char="–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11163" y="1279525"/>
            <a:ext cx="8318500" cy="379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0" y="6537325"/>
            <a:ext cx="9144000" cy="320675"/>
          </a:xfrm>
          <a:prstGeom prst="rect">
            <a:avLst/>
          </a:prstGeom>
          <a:solidFill>
            <a:srgbClr val="071D4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0000"/>
              </a:lnSpc>
              <a:defRPr/>
            </a:pPr>
            <a:endParaRPr lang="en-US"/>
          </a:p>
        </p:txBody>
      </p:sp>
      <p:sp>
        <p:nvSpPr>
          <p:cNvPr id="13316" name="Title Placeholder 1"/>
          <p:cNvSpPr>
            <a:spLocks noGrp="1"/>
          </p:cNvSpPr>
          <p:nvPr>
            <p:ph type="title"/>
          </p:nvPr>
        </p:nvSpPr>
        <p:spPr bwMode="gray">
          <a:xfrm>
            <a:off x="412750" y="5164138"/>
            <a:ext cx="4387850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2970213" y="6607175"/>
            <a:ext cx="5484812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82013" y="6607175"/>
            <a:ext cx="2476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B36F3A4-A964-4FA8-A659-0393FE26FA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319" name="Picture 16" descr="AbbVieLogo_Small_White.eps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71463" y="6630988"/>
            <a:ext cx="685800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400">
          <a:solidFill>
            <a:schemeClr val="folHlink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400">
          <a:solidFill>
            <a:schemeClr val="folHlink"/>
          </a:solidFill>
          <a:latin typeface="Calibri" pitchFamily="34" charset="0"/>
          <a:cs typeface="Arial" charset="0"/>
        </a:defRPr>
      </a:lvl2pPr>
      <a:lvl3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400">
          <a:solidFill>
            <a:schemeClr val="folHlink"/>
          </a:solidFill>
          <a:latin typeface="Calibri" pitchFamily="34" charset="0"/>
          <a:cs typeface="Arial" charset="0"/>
        </a:defRPr>
      </a:lvl3pPr>
      <a:lvl4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400">
          <a:solidFill>
            <a:schemeClr val="folHlink"/>
          </a:solidFill>
          <a:latin typeface="Calibri" pitchFamily="34" charset="0"/>
          <a:cs typeface="Arial" charset="0"/>
        </a:defRPr>
      </a:lvl4pPr>
      <a:lvl5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400">
          <a:solidFill>
            <a:schemeClr val="folHlink"/>
          </a:solidFill>
          <a:latin typeface="Calibri" pitchFamily="34" charset="0"/>
          <a:cs typeface="Arial" charset="0"/>
        </a:defRPr>
      </a:lvl5pPr>
      <a:lvl6pPr marL="457200"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sz="1400">
          <a:solidFill>
            <a:schemeClr val="folHlink"/>
          </a:solidFill>
          <a:latin typeface="Calibri" pitchFamily="34" charset="0"/>
          <a:cs typeface="Arial" charset="0"/>
        </a:defRPr>
      </a:lvl6pPr>
      <a:lvl7pPr marL="914400"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sz="1400">
          <a:solidFill>
            <a:schemeClr val="folHlink"/>
          </a:solidFill>
          <a:latin typeface="Calibri" pitchFamily="34" charset="0"/>
          <a:cs typeface="Arial" charset="0"/>
        </a:defRPr>
      </a:lvl7pPr>
      <a:lvl8pPr marL="1371600"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sz="1400">
          <a:solidFill>
            <a:schemeClr val="folHlink"/>
          </a:solidFill>
          <a:latin typeface="Calibri" pitchFamily="34" charset="0"/>
          <a:cs typeface="Arial" charset="0"/>
        </a:defRPr>
      </a:lvl8pPr>
      <a:lvl9pPr marL="1828800"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sz="1400">
          <a:solidFill>
            <a:schemeClr val="folHlink"/>
          </a:solidFill>
          <a:latin typeface="Calibri" pitchFamily="34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lnSpc>
          <a:spcPct val="75000"/>
        </a:lnSpc>
        <a:spcBef>
          <a:spcPct val="80000"/>
        </a:spcBef>
        <a:spcAft>
          <a:spcPct val="0"/>
        </a:spcAft>
        <a:buFont typeface="Arial" charset="0"/>
        <a:defRPr sz="4000">
          <a:solidFill>
            <a:srgbClr val="071D49"/>
          </a:solidFill>
          <a:latin typeface="+mn-lt"/>
          <a:ea typeface="+mn-ea"/>
          <a:cs typeface="+mn-cs"/>
        </a:defRPr>
      </a:lvl1pPr>
      <a:lvl2pPr marL="114300" indent="342900" algn="l" defTabSz="457200" rtl="0" eaLnBrk="0" fontAlgn="base" hangingPunct="0">
        <a:lnSpc>
          <a:spcPct val="75000"/>
        </a:lnSpc>
        <a:spcBef>
          <a:spcPct val="40000"/>
        </a:spcBef>
        <a:spcAft>
          <a:spcPct val="0"/>
        </a:spcAft>
        <a:defRPr sz="2000">
          <a:solidFill>
            <a:srgbClr val="071D49"/>
          </a:solidFill>
          <a:latin typeface="+mn-lt"/>
          <a:cs typeface="+mn-cs"/>
        </a:defRPr>
      </a:lvl2pPr>
      <a:lvl3pPr marL="7493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cs typeface="+mn-cs"/>
        </a:defRPr>
      </a:lvl3pPr>
      <a:lvl4pPr marL="1143000" indent="-228600" algn="l" defTabSz="457200" rtl="0" eaLnBrk="0" fontAlgn="base" hangingPunct="0">
        <a:spcBef>
          <a:spcPct val="1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1485900" indent="-228600" algn="l" defTabSz="457200" rtl="0" eaLnBrk="0" fontAlgn="base" hangingPunct="0">
        <a:spcBef>
          <a:spcPct val="10000"/>
        </a:spcBef>
        <a:spcAft>
          <a:spcPct val="0"/>
        </a:spcAft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5pPr>
      <a:lvl6pPr marL="1943100" indent="-228600" algn="l" defTabSz="457200" rtl="0" fontAlgn="base">
        <a:spcBef>
          <a:spcPct val="10000"/>
        </a:spcBef>
        <a:spcAft>
          <a:spcPct val="0"/>
        </a:spcAft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6pPr>
      <a:lvl7pPr marL="2400300" indent="-228600" algn="l" defTabSz="457200" rtl="0" fontAlgn="base">
        <a:spcBef>
          <a:spcPct val="10000"/>
        </a:spcBef>
        <a:spcAft>
          <a:spcPct val="0"/>
        </a:spcAft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7pPr>
      <a:lvl8pPr marL="2857500" indent="-228600" algn="l" defTabSz="457200" rtl="0" fontAlgn="base">
        <a:spcBef>
          <a:spcPct val="10000"/>
        </a:spcBef>
        <a:spcAft>
          <a:spcPct val="0"/>
        </a:spcAft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8pPr>
      <a:lvl9pPr marL="3314700" indent="-228600" algn="l" defTabSz="457200" rtl="0" fontAlgn="base">
        <a:spcBef>
          <a:spcPct val="10000"/>
        </a:spcBef>
        <a:spcAft>
          <a:spcPct val="0"/>
        </a:spcAft>
        <a:buFont typeface="Arial" charset="0"/>
        <a:buChar char="–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537960"/>
            <a:ext cx="9144000" cy="320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152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57400" y="6598285"/>
            <a:ext cx="685800" cy="18351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srgbClr val="071D49"/>
                </a:solidFill>
                <a:latin typeface="Calibri"/>
              </a:rPr>
              <a:t>3/27/2013</a:t>
            </a:r>
            <a:endParaRPr dirty="0">
              <a:solidFill>
                <a:srgbClr val="071D49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6598285"/>
            <a:ext cx="304800" cy="18351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FE4EAFB-838A-4B03-88C9-2F8D743880CE}" type="slidenum">
              <a:rPr>
                <a:solidFill>
                  <a:prstClr val="white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066800"/>
            <a:ext cx="8229600" cy="0"/>
          </a:xfrm>
          <a:prstGeom prst="line">
            <a:avLst/>
          </a:prstGeom>
          <a:ln w="127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2" descr="AbbVieLogo_Standard_White.emf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6636544"/>
            <a:ext cx="687909" cy="120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2819400" y="6598285"/>
            <a:ext cx="5486400" cy="18351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ctr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ctr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ctr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ctr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R&amp;D V3 | 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October 2013 | Company Confidential © 2013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1850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</p:sldLayoutIdLst>
  <p:transition spd="slow">
    <p:wip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1775" indent="-231775" algn="l" defTabSz="914400" rtl="0" eaLnBrk="1" latinLnBrk="0" hangingPunct="1">
        <a:spcBef>
          <a:spcPts val="15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spcBef>
          <a:spcPts val="8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spcBef>
          <a:spcPts val="6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182880" algn="l" defTabSz="914400" rtl="0" eaLnBrk="1" latinLnBrk="0" hangingPunct="1"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defTabSz="914400" rtl="0" eaLnBrk="1" latinLnBrk="0" hangingPunct="1"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91640" indent="-182880" algn="l" defTabSz="914400" rtl="0" eaLnBrk="1" latinLnBrk="0" hangingPunct="1"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defTabSz="914400" rtl="0" eaLnBrk="1" latinLnBrk="0" hangingPunct="1"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6537325"/>
            <a:ext cx="9144000" cy="32067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57200">
              <a:lnSpc>
                <a:spcPct val="90000"/>
              </a:lnSpc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12750" y="227013"/>
            <a:ext cx="8318500" cy="73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1163" y="1279525"/>
            <a:ext cx="8318500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12750" y="958850"/>
            <a:ext cx="8318500" cy="0"/>
          </a:xfrm>
          <a:prstGeom prst="line">
            <a:avLst/>
          </a:prstGeom>
          <a:noFill/>
          <a:ln w="9525">
            <a:solidFill>
              <a:srgbClr val="071D49"/>
            </a:solidFill>
            <a:round/>
            <a:headEnd/>
            <a:tailEnd/>
          </a:ln>
          <a:effectLst/>
        </p:spPr>
        <p:txBody>
          <a:bodyPr/>
          <a:lstStyle/>
          <a:p>
            <a:pPr algn="ctr" defTabSz="457200">
              <a:lnSpc>
                <a:spcPct val="90000"/>
              </a:lnSpc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pic>
        <p:nvPicPr>
          <p:cNvPr id="1030" name="Picture 16" descr="AbbVieLogo_Small_White.eps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282575" y="6600825"/>
            <a:ext cx="685800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7158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</p:sldLayoutIdLst>
  <p:hf hdr="0" dt="0"/>
  <p:txStyles>
    <p:titleStyle>
      <a:lvl1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itchFamily="34" charset="0"/>
        </a:defRPr>
      </a:lvl2pPr>
      <a:lvl3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itchFamily="34" charset="0"/>
        </a:defRPr>
      </a:lvl3pPr>
      <a:lvl4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itchFamily="34" charset="0"/>
        </a:defRPr>
      </a:lvl4pPr>
      <a:lvl5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itchFamily="34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71D49"/>
          </a:solidFill>
          <a:latin typeface="Calibri" pitchFamily="34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71D49"/>
          </a:solidFill>
          <a:latin typeface="Calibri" pitchFamily="34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71D49"/>
          </a:solidFill>
          <a:latin typeface="Calibri" pitchFamily="34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71D49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80000"/>
        </a:spcBef>
        <a:spcAft>
          <a:spcPct val="0"/>
        </a:spcAft>
        <a:buFont typeface="Arial" charset="0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06400" indent="-292100" algn="l" defTabSz="457200" rtl="0" eaLnBrk="0" fontAlgn="base" hangingPunct="0">
        <a:spcBef>
          <a:spcPct val="40000"/>
        </a:spcBef>
        <a:spcAft>
          <a:spcPct val="0"/>
        </a:spcAft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7493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457200" rtl="0" eaLnBrk="0" fontAlgn="base" hangingPunct="0">
        <a:spcBef>
          <a:spcPct val="1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indent="-228600" algn="l" defTabSz="457200" rtl="0" eaLnBrk="0" fontAlgn="base" hangingPunct="0">
        <a:spcBef>
          <a:spcPct val="1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6537325"/>
            <a:ext cx="9144000" cy="320675"/>
          </a:xfrm>
          <a:prstGeom prst="rect">
            <a:avLst/>
          </a:prstGeom>
          <a:solidFill>
            <a:srgbClr val="071D4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70605"/>
              </a:solidFill>
              <a:latin typeface="Calibri"/>
            </a:endParaRP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12750" y="227013"/>
            <a:ext cx="831850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1163" y="1279525"/>
            <a:ext cx="8318500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2970213" y="6607175"/>
            <a:ext cx="54848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900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82013" y="6607175"/>
            <a:ext cx="24765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900" b="1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D5903F4-B401-4EB0-BCC5-D46CB05772C5}" type="slidenum">
              <a:rPr lang="en-US" smtClean="0">
                <a:solidFill>
                  <a:srgbClr val="FFFFFF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12750" y="958850"/>
            <a:ext cx="8318500" cy="0"/>
          </a:xfrm>
          <a:prstGeom prst="line">
            <a:avLst/>
          </a:prstGeom>
          <a:noFill/>
          <a:ln w="9525">
            <a:solidFill>
              <a:srgbClr val="071D4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70605"/>
              </a:solidFill>
              <a:latin typeface="Calibri"/>
            </a:endParaRPr>
          </a:p>
        </p:txBody>
      </p:sp>
      <p:pic>
        <p:nvPicPr>
          <p:cNvPr id="1033" name="Picture 16" descr="AbbVieLogo_Small_White.eps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6630988"/>
            <a:ext cx="6858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25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</p:sldLayoutIdLst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rgbClr val="071D49"/>
          </a:solidFill>
          <a:latin typeface="+mj-lt"/>
          <a:ea typeface="+mj-ea"/>
          <a:cs typeface="+mj-cs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71D49"/>
          </a:solidFill>
          <a:latin typeface="Calibri" pitchFamily="34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71D49"/>
          </a:solidFill>
          <a:latin typeface="Calibri" pitchFamily="34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71D49"/>
          </a:solidFill>
          <a:latin typeface="Calibri" pitchFamily="34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71D49"/>
          </a:solidFill>
          <a:latin typeface="Calibri" pitchFamily="34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71D49"/>
          </a:solidFill>
          <a:latin typeface="Calibri" pitchFamily="34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71D49"/>
          </a:solidFill>
          <a:latin typeface="Calibri" pitchFamily="34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71D49"/>
          </a:solidFill>
          <a:latin typeface="Calibri" pitchFamily="34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71D49"/>
          </a:solidFill>
          <a:latin typeface="Calibri" pitchFamily="34" charset="0"/>
        </a:defRPr>
      </a:lvl9pPr>
    </p:titleStyle>
    <p:bodyStyle>
      <a:lvl1pPr algn="l" defTabSz="457200" rtl="0" eaLnBrk="1" fontAlgn="base" hangingPunct="1">
        <a:spcBef>
          <a:spcPct val="80000"/>
        </a:spcBef>
        <a:spcAft>
          <a:spcPct val="0"/>
        </a:spcAft>
        <a:buFont typeface="Arial" charset="0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06400" indent="-292100" algn="l" defTabSz="457200" rtl="0" eaLnBrk="1" fontAlgn="base" hangingPunct="1">
        <a:spcBef>
          <a:spcPct val="40000"/>
        </a:spcBef>
        <a:spcAft>
          <a:spcPct val="0"/>
        </a:spcAft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7493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457200" rtl="0" eaLnBrk="1" fontAlgn="base" hangingPunct="1">
        <a:spcBef>
          <a:spcPct val="1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indent="-228600" algn="l" defTabSz="457200" rtl="0" eaLnBrk="1" fontAlgn="base" hangingPunct="1">
        <a:spcBef>
          <a:spcPct val="1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4" r="33451"/>
          <a:stretch/>
        </p:blipFill>
        <p:spPr>
          <a:xfrm>
            <a:off x="6189785" y="0"/>
            <a:ext cx="2954215" cy="6858000"/>
          </a:xfrm>
        </p:spPr>
      </p:pic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381000" y="838200"/>
            <a:ext cx="3124200" cy="1362075"/>
          </a:xfrm>
        </p:spPr>
        <p:txBody>
          <a:bodyPr>
            <a:noAutofit/>
          </a:bodyPr>
          <a:lstStyle/>
          <a:p>
            <a:r>
              <a:rPr lang="en-US" sz="4400" dirty="0" err="1" smtClean="0">
                <a:solidFill>
                  <a:schemeClr val="accent2"/>
                </a:solidFill>
              </a:rPr>
              <a:t>ReTA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</a:p>
          <a:p>
            <a:r>
              <a:rPr lang="en-US" sz="3200" dirty="0" smtClean="0">
                <a:solidFill>
                  <a:schemeClr val="accent2"/>
                </a:solidFill>
              </a:rPr>
              <a:t>(</a:t>
            </a:r>
            <a:r>
              <a:rPr lang="en-US" sz="3200" dirty="0" smtClean="0">
                <a:solidFill>
                  <a:schemeClr val="accent2"/>
                </a:solidFill>
              </a:rPr>
              <a:t>Real </a:t>
            </a:r>
            <a:r>
              <a:rPr lang="en-US" sz="3200" dirty="0" smtClean="0">
                <a:solidFill>
                  <a:schemeClr val="accent2"/>
                </a:solidFill>
              </a:rPr>
              <a:t>Time </a:t>
            </a:r>
            <a:r>
              <a:rPr lang="en-US" sz="3200" dirty="0" smtClean="0">
                <a:solidFill>
                  <a:schemeClr val="accent2"/>
                </a:solidFill>
              </a:rPr>
              <a:t>Alerts)</a:t>
            </a:r>
          </a:p>
          <a:p>
            <a:endParaRPr lang="en-US" sz="3200" i="1" dirty="0">
              <a:solidFill>
                <a:schemeClr val="accent2"/>
              </a:solidFill>
            </a:endParaRPr>
          </a:p>
        </p:txBody>
      </p:sp>
      <p:sp>
        <p:nvSpPr>
          <p:cNvPr id="4" name="Subtitle 9"/>
          <p:cNvSpPr txBox="1">
            <a:spLocks/>
          </p:cNvSpPr>
          <p:nvPr/>
        </p:nvSpPr>
        <p:spPr>
          <a:xfrm>
            <a:off x="647584" y="4326003"/>
            <a:ext cx="2738904" cy="990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/>
            <a:r>
              <a:rPr lang="en-US" sz="2000" dirty="0" smtClean="0"/>
              <a:t>	</a:t>
            </a:r>
            <a:endParaRPr lang="en-US" sz="2000" dirty="0"/>
          </a:p>
        </p:txBody>
      </p:sp>
      <p:pic>
        <p:nvPicPr>
          <p:cNvPr id="2050" name="Picture 2" descr="C:\Users\kondirr\Downloads\Untitled_Message\IMG_24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2200275"/>
            <a:ext cx="5552163" cy="416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2002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EAFB-838A-4B03-88C9-2F8D743880CE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8382000" y="6598285"/>
            <a:ext cx="304800" cy="18351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fld id="{DFE4EAFB-838A-4B03-88C9-2F8D743880CE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AutoShape 2" descr="Image result for patient clip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2964795"/>
            <a:ext cx="1251207" cy="1251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5081860"/>
            <a:ext cx="950440" cy="929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5105400" y="3590398"/>
            <a:ext cx="2667000" cy="314853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105400" y="3905250"/>
            <a:ext cx="2590799" cy="1657350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48000" y="2828925"/>
            <a:ext cx="2057400" cy="19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4800" dirty="0" err="1" smtClean="0"/>
              <a:t>ReTA</a:t>
            </a:r>
            <a:endParaRPr lang="en-US" sz="4800" dirty="0" smtClean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951842" y="3729038"/>
            <a:ext cx="876958" cy="0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9" descr="Image result for PATIENTS TAKING DRUG CLIP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2514600"/>
            <a:ext cx="1044575" cy="191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 flipV="1">
            <a:off x="5105400" y="2057400"/>
            <a:ext cx="2438400" cy="1847850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143000"/>
            <a:ext cx="1248942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65100" y="4412742"/>
            <a:ext cx="1296716" cy="43895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 smtClean="0"/>
              <a:t>Participant in Clinical Trials</a:t>
            </a:r>
            <a:endParaRPr lang="en-US" sz="1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51922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>
            <a:off x="2286000" y="3729038"/>
            <a:ext cx="762000" cy="0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28800" y="3988607"/>
            <a:ext cx="558142" cy="22739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 smtClean="0"/>
              <a:t>Sensor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5731490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smtClean="0"/>
              <a:t>ReTA</a:t>
            </a:r>
            <a:r>
              <a:rPr lang="de-DE" dirty="0" smtClean="0"/>
              <a:t>		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A system to send text messages to Doctors, AbbVie employees and other participants during clinical </a:t>
            </a:r>
            <a:r>
              <a:rPr lang="en-US" sz="2000" b="1" dirty="0" smtClean="0"/>
              <a:t>trials</a:t>
            </a:r>
            <a:endParaRPr lang="en-US" sz="2000" b="1" dirty="0" smtClean="0"/>
          </a:p>
          <a:p>
            <a:r>
              <a:rPr lang="en-US" sz="2000" b="1" dirty="0" smtClean="0"/>
              <a:t>Can be used to alert in real time and can prevent or mitigate adverse </a:t>
            </a:r>
            <a:r>
              <a:rPr lang="en-US" sz="2000" b="1" dirty="0" smtClean="0"/>
              <a:t>events</a:t>
            </a:r>
          </a:p>
          <a:p>
            <a:r>
              <a:rPr lang="en-US" sz="2000" b="1" dirty="0" smtClean="0"/>
              <a:t>Concept can be extended in future</a:t>
            </a:r>
            <a:endParaRPr lang="de-DE" sz="1800" b="1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482013" y="6607175"/>
            <a:ext cx="247650" cy="182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A384380-E108-4F27-8634-2918FECE9E8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673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7929284"/>
              </p:ext>
            </p:extLst>
          </p:nvPr>
        </p:nvGraphicFramePr>
        <p:xfrm>
          <a:off x="457200" y="685800"/>
          <a:ext cx="8229600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Demo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Future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Shown with 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smtClean="0"/>
                        <a:t>Temperature</a:t>
                      </a:r>
                      <a:r>
                        <a:rPr lang="en-US" baseline="0" dirty="0" smtClean="0"/>
                        <a:t> Sensors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aseline="0" dirty="0" smtClean="0"/>
                        <a:t>Light(RGB Sensors)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aseline="0" dirty="0" smtClean="0"/>
                        <a:t>Button sensors 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Can be extended by AbbVie with 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aseline="0" dirty="0" smtClean="0"/>
                        <a:t>Wearables</a:t>
                      </a:r>
                    </a:p>
                    <a:p>
                      <a:pPr marL="12001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aseline="0" dirty="0" smtClean="0"/>
                        <a:t>Apple Watch</a:t>
                      </a:r>
                    </a:p>
                    <a:p>
                      <a:pPr marL="12001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aseline="0" dirty="0" smtClean="0"/>
                        <a:t>Fitbit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aseline="0" dirty="0" smtClean="0"/>
                        <a:t>Biometric Implants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EAFB-838A-4B03-88C9-2F8D743880CE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6585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800" dirty="0" smtClean="0"/>
              <a:t>DEMO</a:t>
            </a:r>
            <a:endParaRPr lang="en-US" sz="8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EAFB-838A-4B03-88C9-2F8D743880CE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6522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RaspBerry</a:t>
            </a:r>
            <a:r>
              <a:rPr lang="en-US" dirty="0" smtClean="0"/>
              <a:t> Pi</a:t>
            </a:r>
          </a:p>
          <a:p>
            <a:pPr lvl="1"/>
            <a:r>
              <a:rPr lang="en-US" dirty="0" smtClean="0"/>
              <a:t>Button sensor</a:t>
            </a:r>
          </a:p>
          <a:p>
            <a:pPr lvl="1"/>
            <a:r>
              <a:rPr lang="en-US" dirty="0" smtClean="0"/>
              <a:t>Light sensor</a:t>
            </a:r>
          </a:p>
          <a:p>
            <a:pPr lvl="1"/>
            <a:r>
              <a:rPr lang="en-US" dirty="0" smtClean="0"/>
              <a:t>RGB sensor</a:t>
            </a:r>
          </a:p>
          <a:p>
            <a:r>
              <a:rPr lang="en-US" dirty="0" smtClean="0"/>
              <a:t>Python</a:t>
            </a:r>
          </a:p>
          <a:p>
            <a:r>
              <a:rPr lang="en-US" dirty="0" err="1" smtClean="0"/>
              <a:t>Twilio</a:t>
            </a:r>
            <a:r>
              <a:rPr lang="en-US" dirty="0" smtClean="0"/>
              <a:t> library(for sending messages)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EAFB-838A-4B03-88C9-2F8D743880CE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6418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ideas considered 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Experimented with Fitbit </a:t>
            </a:r>
            <a:r>
              <a:rPr lang="en-US" dirty="0"/>
              <a:t>data to trigger text alerts to Doctors, Medical providers</a:t>
            </a:r>
          </a:p>
          <a:p>
            <a:r>
              <a:rPr lang="en-US" dirty="0" smtClean="0"/>
              <a:t>Mining </a:t>
            </a:r>
            <a:r>
              <a:rPr lang="en-US" dirty="0" smtClean="0"/>
              <a:t>data from patients network such as </a:t>
            </a:r>
            <a:r>
              <a:rPr lang="en-US" dirty="0" smtClean="0"/>
              <a:t>patientslikeme.com</a:t>
            </a:r>
          </a:p>
          <a:p>
            <a:r>
              <a:rPr lang="en-US" dirty="0" smtClean="0"/>
              <a:t>Matching symptoms with drugs/diseases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EAFB-838A-4B03-88C9-2F8D743880CE}" type="slidenum">
              <a:rPr lang="en-US" smtClean="0">
                <a:solidFill>
                  <a:prstClr val="white"/>
                </a:solidFill>
              </a:rPr>
              <a:pPr/>
              <a:t>7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097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5844028" cy="48133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122" name="Picture 2" descr="C:\Users\kondirr\AppData\Local\Microsoft\Windows\Temporary Internet Files\Content.IE5\3FQ5SOFC\5471047557_4dc13f5376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50" y="2108200"/>
            <a:ext cx="3232150" cy="323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93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bbVie_PowerPoint_Template_Standard_2003">
  <a:themeElements>
    <a:clrScheme name="AbbVie_PowerPoint_Template_Standard_2003 1">
      <a:dk1>
        <a:srgbClr val="070605"/>
      </a:dk1>
      <a:lt1>
        <a:srgbClr val="FFFFFF"/>
      </a:lt1>
      <a:dk2>
        <a:srgbClr val="DC8633"/>
      </a:dk2>
      <a:lt2>
        <a:srgbClr val="702082"/>
      </a:lt2>
      <a:accent1>
        <a:srgbClr val="7DA1C4"/>
      </a:accent1>
      <a:accent2>
        <a:srgbClr val="6BBBAE"/>
      </a:accent2>
      <a:accent3>
        <a:srgbClr val="FFFFFF"/>
      </a:accent3>
      <a:accent4>
        <a:srgbClr val="050403"/>
      </a:accent4>
      <a:accent5>
        <a:srgbClr val="BFCDDE"/>
      </a:accent5>
      <a:accent6>
        <a:srgbClr val="60A99D"/>
      </a:accent6>
      <a:hlink>
        <a:srgbClr val="84BD00"/>
      </a:hlink>
      <a:folHlink>
        <a:srgbClr val="0082BA"/>
      </a:folHlink>
    </a:clrScheme>
    <a:fontScheme name="AbbVie_PowerPoint_Template_Standard_2003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71D49"/>
        </a:solidFill>
        <a:ln w="9525" cap="flat" cmpd="sng" algn="ctr">
          <a:solidFill>
            <a:srgbClr val="071D49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572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71D49"/>
        </a:solidFill>
        <a:ln w="9525" cap="flat" cmpd="sng" algn="ctr">
          <a:solidFill>
            <a:srgbClr val="071D49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572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cs typeface="Arial" charset="0"/>
          </a:defRPr>
        </a:defPPr>
      </a:lstStyle>
    </a:lnDef>
  </a:objectDefaults>
  <a:extraClrSchemeLst>
    <a:extraClrScheme>
      <a:clrScheme name="AbbVie_PowerPoint_Template_Standard_2003 1">
        <a:dk1>
          <a:srgbClr val="070605"/>
        </a:dk1>
        <a:lt1>
          <a:srgbClr val="FFFFFF"/>
        </a:lt1>
        <a:dk2>
          <a:srgbClr val="DC8633"/>
        </a:dk2>
        <a:lt2>
          <a:srgbClr val="702082"/>
        </a:lt2>
        <a:accent1>
          <a:srgbClr val="7DA1C4"/>
        </a:accent1>
        <a:accent2>
          <a:srgbClr val="6BBBAE"/>
        </a:accent2>
        <a:accent3>
          <a:srgbClr val="FFFFFF"/>
        </a:accent3>
        <a:accent4>
          <a:srgbClr val="050403"/>
        </a:accent4>
        <a:accent5>
          <a:srgbClr val="BFCDDE"/>
        </a:accent5>
        <a:accent6>
          <a:srgbClr val="60A99D"/>
        </a:accent6>
        <a:hlink>
          <a:srgbClr val="84BD00"/>
        </a:hlink>
        <a:folHlink>
          <a:srgbClr val="0082B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bbVie Design 2">
  <a:themeElements>
    <a:clrScheme name="AbbVie Design 2 1">
      <a:dk1>
        <a:srgbClr val="000000"/>
      </a:dk1>
      <a:lt1>
        <a:srgbClr val="FFFFFF"/>
      </a:lt1>
      <a:dk2>
        <a:srgbClr val="DC8633"/>
      </a:dk2>
      <a:lt2>
        <a:srgbClr val="702082"/>
      </a:lt2>
      <a:accent1>
        <a:srgbClr val="7DA1C4"/>
      </a:accent1>
      <a:accent2>
        <a:srgbClr val="6BBBAE"/>
      </a:accent2>
      <a:accent3>
        <a:srgbClr val="FFFFFF"/>
      </a:accent3>
      <a:accent4>
        <a:srgbClr val="000000"/>
      </a:accent4>
      <a:accent5>
        <a:srgbClr val="BFCDDE"/>
      </a:accent5>
      <a:accent6>
        <a:srgbClr val="60A99D"/>
      </a:accent6>
      <a:hlink>
        <a:srgbClr val="84BD00"/>
      </a:hlink>
      <a:folHlink>
        <a:srgbClr val="0082BA"/>
      </a:folHlink>
    </a:clrScheme>
    <a:fontScheme name="AbbVie Design 2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71D49"/>
        </a:solidFill>
        <a:ln w="9525" cap="flat" cmpd="sng" algn="ctr">
          <a:solidFill>
            <a:srgbClr val="071D49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572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71D49"/>
        </a:solidFill>
        <a:ln w="9525" cap="flat" cmpd="sng" algn="ctr">
          <a:solidFill>
            <a:srgbClr val="071D49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572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cs typeface="Arial" charset="0"/>
          </a:defRPr>
        </a:defPPr>
      </a:lstStyle>
    </a:lnDef>
  </a:objectDefaults>
  <a:extraClrSchemeLst>
    <a:extraClrScheme>
      <a:clrScheme name="AbbVie Design 2 1">
        <a:dk1>
          <a:srgbClr val="000000"/>
        </a:dk1>
        <a:lt1>
          <a:srgbClr val="FFFFFF"/>
        </a:lt1>
        <a:dk2>
          <a:srgbClr val="DC8633"/>
        </a:dk2>
        <a:lt2>
          <a:srgbClr val="702082"/>
        </a:lt2>
        <a:accent1>
          <a:srgbClr val="7DA1C4"/>
        </a:accent1>
        <a:accent2>
          <a:srgbClr val="6BBBAE"/>
        </a:accent2>
        <a:accent3>
          <a:srgbClr val="FFFFFF"/>
        </a:accent3>
        <a:accent4>
          <a:srgbClr val="000000"/>
        </a:accent4>
        <a:accent5>
          <a:srgbClr val="BFCDDE"/>
        </a:accent5>
        <a:accent6>
          <a:srgbClr val="60A99D"/>
        </a:accent6>
        <a:hlink>
          <a:srgbClr val="84BD00"/>
        </a:hlink>
        <a:folHlink>
          <a:srgbClr val="0082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bbVie Design 2 2">
        <a:dk1>
          <a:srgbClr val="070605"/>
        </a:dk1>
        <a:lt1>
          <a:srgbClr val="FFFFFF"/>
        </a:lt1>
        <a:dk2>
          <a:srgbClr val="DC8633"/>
        </a:dk2>
        <a:lt2>
          <a:srgbClr val="702082"/>
        </a:lt2>
        <a:accent1>
          <a:srgbClr val="7DA1C4"/>
        </a:accent1>
        <a:accent2>
          <a:srgbClr val="6BBBAE"/>
        </a:accent2>
        <a:accent3>
          <a:srgbClr val="FFFFFF"/>
        </a:accent3>
        <a:accent4>
          <a:srgbClr val="050403"/>
        </a:accent4>
        <a:accent5>
          <a:srgbClr val="BFCDDE"/>
        </a:accent5>
        <a:accent6>
          <a:srgbClr val="60A99D"/>
        </a:accent6>
        <a:hlink>
          <a:srgbClr val="84BD00"/>
        </a:hlink>
        <a:folHlink>
          <a:srgbClr val="0082B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AbbVie_3.28.13">
  <a:themeElements>
    <a:clrScheme name="AbbVie">
      <a:dk1>
        <a:srgbClr val="000000"/>
      </a:dk1>
      <a:lt1>
        <a:sysClr val="window" lastClr="FFFFFF"/>
      </a:lt1>
      <a:dk2>
        <a:srgbClr val="071D49"/>
      </a:dk2>
      <a:lt2>
        <a:srgbClr val="EAEAEA"/>
      </a:lt2>
      <a:accent1>
        <a:srgbClr val="0082BA"/>
      </a:accent1>
      <a:accent2>
        <a:srgbClr val="84BD00"/>
      </a:accent2>
      <a:accent3>
        <a:srgbClr val="6BBBAE"/>
      </a:accent3>
      <a:accent4>
        <a:srgbClr val="702082"/>
      </a:accent4>
      <a:accent5>
        <a:srgbClr val="7DA1C4"/>
      </a:accent5>
      <a:accent6>
        <a:srgbClr val="DC8633"/>
      </a:accent6>
      <a:hlink>
        <a:srgbClr val="00A9E0"/>
      </a:hlink>
      <a:folHlink>
        <a:srgbClr val="B2AAA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90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>
              <a:lumMod val="75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>
        <a:noAutofit/>
      </a:bodyPr>
      <a:lstStyle>
        <a:defPPr>
          <a:lnSpc>
            <a:spcPct val="90000"/>
          </a:lnSpc>
          <a:defRPr dirty="0" smtClean="0"/>
        </a:defPPr>
      </a:lstStyle>
    </a:txDef>
  </a:objectDefaults>
  <a:extraClrSchemeLst/>
  <a:custClrLst>
    <a:custClr name="Light Turquoise">
      <a:srgbClr val="00A9E0"/>
    </a:custClr>
    <a:custClr name="Light Green">
      <a:srgbClr val="C4D600"/>
    </a:custClr>
    <a:custClr name="Light Teal">
      <a:srgbClr val="8CE2D0"/>
    </a:custClr>
    <a:custClr name="Light Purple">
      <a:srgbClr val="AD1AAC"/>
    </a:custClr>
    <a:custClr name="Light Blue-Gray">
      <a:srgbClr val="A7BCD6"/>
    </a:custClr>
    <a:custClr name="Light Orange">
      <a:srgbClr val="F1B434"/>
    </a:custClr>
  </a:custClrLst>
</a:theme>
</file>

<file path=ppt/theme/theme4.xml><?xml version="1.0" encoding="utf-8"?>
<a:theme xmlns:a="http://schemas.openxmlformats.org/drawingml/2006/main" name="AbbVie_PowerPoint_Template_Standard_2007">
  <a:themeElements>
    <a:clrScheme name="Abbvie 2007 Palette">
      <a:dk1>
        <a:srgbClr val="000000"/>
      </a:dk1>
      <a:lt1>
        <a:srgbClr val="FFFFFF"/>
      </a:lt1>
      <a:dk2>
        <a:srgbClr val="071D49"/>
      </a:dk2>
      <a:lt2>
        <a:srgbClr val="FFFFFF"/>
      </a:lt2>
      <a:accent1>
        <a:srgbClr val="7DA1C4"/>
      </a:accent1>
      <a:accent2>
        <a:srgbClr val="6BBBAE"/>
      </a:accent2>
      <a:accent3>
        <a:srgbClr val="84BD00"/>
      </a:accent3>
      <a:accent4>
        <a:srgbClr val="0082BA"/>
      </a:accent4>
      <a:accent5>
        <a:srgbClr val="702082"/>
      </a:accent5>
      <a:accent6>
        <a:srgbClr val="DC8633"/>
      </a:accent6>
      <a:hlink>
        <a:srgbClr val="84BD00"/>
      </a:hlink>
      <a:folHlink>
        <a:srgbClr val="0082BA"/>
      </a:folHlink>
    </a:clrScheme>
    <a:fontScheme name="Abbvi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Abbvie Design 1 1">
        <a:dk1>
          <a:srgbClr val="070605"/>
        </a:dk1>
        <a:lt1>
          <a:srgbClr val="FFFFFF"/>
        </a:lt1>
        <a:dk2>
          <a:srgbClr val="DC8633"/>
        </a:dk2>
        <a:lt2>
          <a:srgbClr val="702082"/>
        </a:lt2>
        <a:accent1>
          <a:srgbClr val="7DA1C4"/>
        </a:accent1>
        <a:accent2>
          <a:srgbClr val="6BBBAE"/>
        </a:accent2>
        <a:accent3>
          <a:srgbClr val="FFFFFF"/>
        </a:accent3>
        <a:accent4>
          <a:srgbClr val="050403"/>
        </a:accent4>
        <a:accent5>
          <a:srgbClr val="BFCDDE"/>
        </a:accent5>
        <a:accent6>
          <a:srgbClr val="60A99D"/>
        </a:accent6>
        <a:hlink>
          <a:srgbClr val="84BD00"/>
        </a:hlink>
        <a:folHlink>
          <a:srgbClr val="0082B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AbbVie_PowerPoint_Template_Standard_2003">
  <a:themeElements>
    <a:clrScheme name="AbbVie_PowerPoint_Template_Standard_2003 1">
      <a:dk1>
        <a:srgbClr val="070605"/>
      </a:dk1>
      <a:lt1>
        <a:srgbClr val="FFFFFF"/>
      </a:lt1>
      <a:dk2>
        <a:srgbClr val="DC8633"/>
      </a:dk2>
      <a:lt2>
        <a:srgbClr val="702082"/>
      </a:lt2>
      <a:accent1>
        <a:srgbClr val="7DA1C4"/>
      </a:accent1>
      <a:accent2>
        <a:srgbClr val="6BBBAE"/>
      </a:accent2>
      <a:accent3>
        <a:srgbClr val="FFFFFF"/>
      </a:accent3>
      <a:accent4>
        <a:srgbClr val="050403"/>
      </a:accent4>
      <a:accent5>
        <a:srgbClr val="BFCDDE"/>
      </a:accent5>
      <a:accent6>
        <a:srgbClr val="60A99D"/>
      </a:accent6>
      <a:hlink>
        <a:srgbClr val="84BD00"/>
      </a:hlink>
      <a:folHlink>
        <a:srgbClr val="0082B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AbbVie_PowerPoint_Template_Standard_2003 1">
        <a:dk1>
          <a:srgbClr val="070605"/>
        </a:dk1>
        <a:lt1>
          <a:srgbClr val="FFFFFF"/>
        </a:lt1>
        <a:dk2>
          <a:srgbClr val="DC8633"/>
        </a:dk2>
        <a:lt2>
          <a:srgbClr val="702082"/>
        </a:lt2>
        <a:accent1>
          <a:srgbClr val="7DA1C4"/>
        </a:accent1>
        <a:accent2>
          <a:srgbClr val="6BBBAE"/>
        </a:accent2>
        <a:accent3>
          <a:srgbClr val="FFFFFF"/>
        </a:accent3>
        <a:accent4>
          <a:srgbClr val="050403"/>
        </a:accent4>
        <a:accent5>
          <a:srgbClr val="BFCDDE"/>
        </a:accent5>
        <a:accent6>
          <a:srgbClr val="60A99D"/>
        </a:accent6>
        <a:hlink>
          <a:srgbClr val="84BD00"/>
        </a:hlink>
        <a:folHlink>
          <a:srgbClr val="0082B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7FBF1309D9304BB41DB89271A34F3A" ma:contentTypeVersion="9" ma:contentTypeDescription="Create a new document." ma:contentTypeScope="" ma:versionID="b264f0b1e581e7141b2aa5d27c9a14c5">
  <xsd:schema xmlns:xsd="http://www.w3.org/2001/XMLSchema" xmlns:xs="http://www.w3.org/2001/XMLSchema" xmlns:p="http://schemas.microsoft.com/office/2006/metadata/properties" xmlns:ns2="1e8a9cda-0f2c-4eba-8db2-b38bf4802073" xmlns:ns3="58b997dd-7d4e-47b0-b06f-84d9f7b01a1e" xmlns:ns4="eb5d672e-b8b6-4607-88d4-1f81d0ba4eda" targetNamespace="http://schemas.microsoft.com/office/2006/metadata/properties" ma:root="true" ma:fieldsID="c2df24700f59e841cbd395030b298507" ns2:_="" ns3:_="" ns4:_="">
    <xsd:import namespace="1e8a9cda-0f2c-4eba-8db2-b38bf4802073"/>
    <xsd:import namespace="58b997dd-7d4e-47b0-b06f-84d9f7b01a1e"/>
    <xsd:import namespace="eb5d672e-b8b6-4607-88d4-1f81d0ba4eda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Functional_x0020_Area" minOccurs="0"/>
                <xsd:element ref="ns4:Nr_x002e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8a9cda-0f2c-4eba-8db2-b38bf480207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b997dd-7d4e-47b0-b06f-84d9f7b01a1e" elementFormDefault="qualified">
    <xsd:import namespace="http://schemas.microsoft.com/office/2006/documentManagement/types"/>
    <xsd:import namespace="http://schemas.microsoft.com/office/infopath/2007/PartnerControls"/>
    <xsd:element name="Functional_x0020_Area" ma:index="11" nillable="true" ma:displayName="Functional Area" ma:list="{1b3bcd3e-cbfd-435a-835d-9ef10bcc4239}" ma:internalName="Functional_x0020_Area" ma:readOnly="false" ma:showField="Title" ma:web="58b997dd-7d4e-47b0-b06f-84d9f7b01a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5d672e-b8b6-4607-88d4-1f81d0ba4eda" elementFormDefault="qualified">
    <xsd:import namespace="http://schemas.microsoft.com/office/2006/documentManagement/types"/>
    <xsd:import namespace="http://schemas.microsoft.com/office/infopath/2007/PartnerControls"/>
    <xsd:element name="Nr_x002e_" ma:index="12" nillable="true" ma:displayName="Nr." ma:internalName="Nr_x002e_">
      <xsd:simpleType>
        <xsd:restriction base="dms:Number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unctional_x0020_Area xmlns="58b997dd-7d4e-47b0-b06f-84d9f7b01a1e">
      <Value>8</Value>
    </Functional_x0020_Area>
    <_dlc_DocId xmlns="1e8a9cda-0f2c-4eba-8db2-b38bf4802073">LIRCOLLAB-21-7834</_dlc_DocId>
    <_dlc_DocIdUrl xmlns="1e8a9cda-0f2c-4eba-8db2-b38bf4802073">
      <Url>https://teams.abbvienet.com/gprd/lircollab/abbvie/_layouts/15/DocIdRedir.aspx?ID=LIRCOLLAB-21-7834</Url>
      <Description>LIRCOLLAB-21-7834</Description>
    </_dlc_DocIdUrl>
    <Nr_x002e_ xmlns="eb5d672e-b8b6-4607-88d4-1f81d0ba4eda" xsi:nil="true"/>
  </documentManagement>
</p:properties>
</file>

<file path=customXml/itemProps1.xml><?xml version="1.0" encoding="utf-8"?>
<ds:datastoreItem xmlns:ds="http://schemas.openxmlformats.org/officeDocument/2006/customXml" ds:itemID="{ED8947DE-F5F1-41DA-888B-91D4174D31D5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E5EFE388-C4E6-4032-99E4-C2680682C6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6A16D5-0696-41CA-B5A4-9B8A733D10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8a9cda-0f2c-4eba-8db2-b38bf4802073"/>
    <ds:schemaRef ds:uri="58b997dd-7d4e-47b0-b06f-84d9f7b01a1e"/>
    <ds:schemaRef ds:uri="eb5d672e-b8b6-4607-88d4-1f81d0ba4e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17CAB96D-2B6E-446B-B987-88D7DDED5FF3}">
  <ds:schemaRefs>
    <ds:schemaRef ds:uri="eb5d672e-b8b6-4607-88d4-1f81d0ba4eda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1e8a9cda-0f2c-4eba-8db2-b38bf4802073"/>
    <ds:schemaRef ds:uri="http://purl.org/dc/elements/1.1/"/>
    <ds:schemaRef ds:uri="http://schemas.openxmlformats.org/package/2006/metadata/core-properties"/>
    <ds:schemaRef ds:uri="58b997dd-7d4e-47b0-b06f-84d9f7b01a1e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StandardTemplate_wo_images</Template>
  <TotalTime>955</TotalTime>
  <Words>171</Words>
  <Application>Microsoft Office PowerPoint</Application>
  <PresentationFormat>On-screen Show (4:3)</PresentationFormat>
  <Paragraphs>48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AbbVie_PowerPoint_Template_Standard_2003</vt:lpstr>
      <vt:lpstr>AbbVie Design 2</vt:lpstr>
      <vt:lpstr>1_AbbVie_3.28.13</vt:lpstr>
      <vt:lpstr>AbbVie_PowerPoint_Template_Standard_2007</vt:lpstr>
      <vt:lpstr>1_AbbVie_PowerPoint_Template_Standard_2003</vt:lpstr>
      <vt:lpstr>PowerPoint Presentation</vt:lpstr>
      <vt:lpstr>PowerPoint Presentation</vt:lpstr>
      <vt:lpstr>ReTA  </vt:lpstr>
      <vt:lpstr>PowerPoint Presentation</vt:lpstr>
      <vt:lpstr>PowerPoint Presentation</vt:lpstr>
      <vt:lpstr>Tools </vt:lpstr>
      <vt:lpstr>Other ideas considered  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Alerts</dc:title>
  <dc:creator>Kondin, Ravisankar R</dc:creator>
  <cp:lastModifiedBy>Kondin, Ravisankar R</cp:lastModifiedBy>
  <cp:revision>16</cp:revision>
  <dcterms:created xsi:type="dcterms:W3CDTF">2012-12-18T21:23:14Z</dcterms:created>
  <dcterms:modified xsi:type="dcterms:W3CDTF">2017-06-23T02:13:25Z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0x010100197FBF1309D9304BB41DB89271A34F3A</vt:lpwstr>
  </property>
  <property fmtid="{D5CDD505-2E9C-101B-9397-08002B2CF9AE}" pid="3" name="_dlc_DocIdItemGuid">
    <vt:lpwstr>570ac387-74f0-4545-bfe7-2b2c0bc2dbcd</vt:lpwstr>
  </property>
</Properties>
</file>